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256" r:id="rId3"/>
    <p:sldId id="266" r:id="rId4"/>
    <p:sldId id="272" r:id="rId5"/>
    <p:sldId id="273" r:id="rId6"/>
    <p:sldId id="280" r:id="rId7"/>
    <p:sldId id="278" r:id="rId8"/>
    <p:sldId id="279" r:id="rId9"/>
    <p:sldId id="275" r:id="rId10"/>
    <p:sldId id="263" r:id="rId11"/>
    <p:sldId id="281" r:id="rId12"/>
  </p:sldIdLst>
  <p:sldSz cx="9144000" cy="6858000" type="screen4x3"/>
  <p:notesSz cx="6735763" cy="9866313"/>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0080"/>
    <a:srgbClr val="B90053"/>
    <a:srgbClr val="FFCF26"/>
    <a:srgbClr val="FFF0CB"/>
    <a:srgbClr val="FFDF91"/>
    <a:srgbClr val="636B70"/>
    <a:srgbClr val="002469"/>
    <a:srgbClr val="0034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88155" autoAdjust="0"/>
  </p:normalViewPr>
  <p:slideViewPr>
    <p:cSldViewPr>
      <p:cViewPr varScale="1">
        <p:scale>
          <a:sx n="63" d="100"/>
          <a:sy n="63" d="100"/>
        </p:scale>
        <p:origin x="1542" y="60"/>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565" cy="494901"/>
          </a:xfrm>
          <a:prstGeom prst="rect">
            <a:avLst/>
          </a:prstGeom>
        </p:spPr>
        <p:txBody>
          <a:bodyPr vert="horz" lIns="90718" tIns="45359" rIns="90718" bIns="45359" rtlCol="0"/>
          <a:lstStyle>
            <a:lvl1pPr algn="l">
              <a:defRPr sz="1200"/>
            </a:lvl1pPr>
          </a:lstStyle>
          <a:p>
            <a:endParaRPr lang="en-US"/>
          </a:p>
        </p:txBody>
      </p:sp>
      <p:sp>
        <p:nvSpPr>
          <p:cNvPr id="3" name="Date Placeholder 2"/>
          <p:cNvSpPr>
            <a:spLocks noGrp="1"/>
          </p:cNvSpPr>
          <p:nvPr>
            <p:ph type="dt" sz="quarter" idx="1"/>
          </p:nvPr>
        </p:nvSpPr>
        <p:spPr>
          <a:xfrm>
            <a:off x="3814626" y="0"/>
            <a:ext cx="2919565" cy="494901"/>
          </a:xfrm>
          <a:prstGeom prst="rect">
            <a:avLst/>
          </a:prstGeom>
        </p:spPr>
        <p:txBody>
          <a:bodyPr vert="horz" lIns="90718" tIns="45359" rIns="90718" bIns="45359" rtlCol="0"/>
          <a:lstStyle>
            <a:lvl1pPr algn="r">
              <a:defRPr sz="1200"/>
            </a:lvl1pPr>
          </a:lstStyle>
          <a:p>
            <a:fld id="{7AB71737-AFF8-466F-BF7F-2231EEA2D267}" type="datetimeFigureOut">
              <a:rPr lang="en-US" smtClean="0"/>
              <a:t>1/24/2022</a:t>
            </a:fld>
            <a:endParaRPr lang="en-US"/>
          </a:p>
        </p:txBody>
      </p:sp>
      <p:sp>
        <p:nvSpPr>
          <p:cNvPr id="4" name="Footer Placeholder 3"/>
          <p:cNvSpPr>
            <a:spLocks noGrp="1"/>
          </p:cNvSpPr>
          <p:nvPr>
            <p:ph type="ftr" sz="quarter" idx="2"/>
          </p:nvPr>
        </p:nvSpPr>
        <p:spPr>
          <a:xfrm>
            <a:off x="0" y="9371412"/>
            <a:ext cx="2919565" cy="494901"/>
          </a:xfrm>
          <a:prstGeom prst="rect">
            <a:avLst/>
          </a:prstGeom>
        </p:spPr>
        <p:txBody>
          <a:bodyPr vert="horz" lIns="90718" tIns="45359" rIns="90718" bIns="45359" rtlCol="0" anchor="b"/>
          <a:lstStyle>
            <a:lvl1pPr algn="l">
              <a:defRPr sz="1200"/>
            </a:lvl1pPr>
          </a:lstStyle>
          <a:p>
            <a:endParaRPr lang="en-US"/>
          </a:p>
        </p:txBody>
      </p:sp>
      <p:sp>
        <p:nvSpPr>
          <p:cNvPr id="5" name="Slide Number Placeholder 4"/>
          <p:cNvSpPr>
            <a:spLocks noGrp="1"/>
          </p:cNvSpPr>
          <p:nvPr>
            <p:ph type="sldNum" sz="quarter" idx="3"/>
          </p:nvPr>
        </p:nvSpPr>
        <p:spPr>
          <a:xfrm>
            <a:off x="3814626" y="9371412"/>
            <a:ext cx="2919565" cy="494901"/>
          </a:xfrm>
          <a:prstGeom prst="rect">
            <a:avLst/>
          </a:prstGeom>
        </p:spPr>
        <p:txBody>
          <a:bodyPr vert="horz" lIns="90718" tIns="45359" rIns="90718" bIns="45359" rtlCol="0" anchor="b"/>
          <a:lstStyle>
            <a:lvl1pPr algn="r">
              <a:defRPr sz="1200"/>
            </a:lvl1pPr>
          </a:lstStyle>
          <a:p>
            <a:fld id="{0699EA0A-5010-4275-883F-7E05B0444E7C}" type="slidenum">
              <a:rPr lang="en-US" smtClean="0"/>
              <a:t>‹#›</a:t>
            </a:fld>
            <a:endParaRPr lang="en-US"/>
          </a:p>
        </p:txBody>
      </p:sp>
    </p:spTree>
    <p:extLst>
      <p:ext uri="{BB962C8B-B14F-4D97-AF65-F5344CB8AC3E}">
        <p14:creationId xmlns:p14="http://schemas.microsoft.com/office/powerpoint/2010/main" val="1183613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18830" cy="493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16934" y="0"/>
            <a:ext cx="2918830" cy="493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901700" y="741363"/>
            <a:ext cx="4932363" cy="36988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898103" y="4686500"/>
            <a:ext cx="4939560" cy="4439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9372998"/>
            <a:ext cx="2918830" cy="493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16934" y="9372998"/>
            <a:ext cx="2918830" cy="493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0718" tIns="45359" rIns="90718" bIns="45359" numCol="1" anchor="b" anchorCtr="0" compatLnSpc="1">
            <a:prstTxWarp prst="textNoShape">
              <a:avLst/>
            </a:prstTxWarp>
          </a:bodyPr>
          <a:lstStyle>
            <a:lvl1pPr algn="r">
              <a:defRPr sz="1200"/>
            </a:lvl1pPr>
          </a:lstStyle>
          <a:p>
            <a:fld id="{2C18B7F1-A4FE-4238-A093-2928B49F45C7}" type="slidenum">
              <a:rPr lang="en-US"/>
              <a:pPr/>
              <a:t>‹#›</a:t>
            </a:fld>
            <a:endParaRPr lang="en-US"/>
          </a:p>
        </p:txBody>
      </p:sp>
    </p:spTree>
    <p:extLst>
      <p:ext uri="{BB962C8B-B14F-4D97-AF65-F5344CB8AC3E}">
        <p14:creationId xmlns:p14="http://schemas.microsoft.com/office/powerpoint/2010/main" val="3054723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02C6BD-3372-4FEF-B278-2F151C54170A}"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3294312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68668-677F-478F-84ED-D67AB24EFDB0}" type="slidenum">
              <a:rPr lang="en-US"/>
              <a:pPr/>
              <a:t>2</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310957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A13D53-78FE-44CC-B0A9-D74C1E5461BF}" type="slidenum">
              <a:rPr lang="en-US"/>
              <a:pPr/>
              <a:t>3</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97532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68668-677F-478F-84ED-D67AB24EFDB0}" type="slidenum">
              <a:rPr lang="en-US"/>
              <a:pPr/>
              <a:t>4</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1475719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68668-677F-478F-84ED-D67AB24EFDB0}" type="slidenum">
              <a:rPr lang="en-US"/>
              <a:pPr/>
              <a:t>5</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2560244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A13D53-78FE-44CC-B0A9-D74C1E5461BF}" type="slidenum">
              <a:rPr lang="en-US"/>
              <a:pPr/>
              <a:t>6</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3643534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A13D53-78FE-44CC-B0A9-D74C1E5461BF}" type="slidenum">
              <a:rPr lang="en-US"/>
              <a:pPr/>
              <a:t>7</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3322408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68668-677F-478F-84ED-D67AB24EFDB0}" type="slidenum">
              <a:rPr lang="en-US"/>
              <a:pPr/>
              <a:t>8</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1406614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B4907F-299D-49CC-A8B6-5DFFD1DE3866}" type="slidenum">
              <a:rPr lang="en-US"/>
              <a:pPr/>
              <a:t>9</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sl-SI"/>
          </a:p>
        </p:txBody>
      </p:sp>
    </p:spTree>
    <p:extLst>
      <p:ext uri="{BB962C8B-B14F-4D97-AF65-F5344CB8AC3E}">
        <p14:creationId xmlns:p14="http://schemas.microsoft.com/office/powerpoint/2010/main" val="9073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sl-SI"/>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5565AF4-78FB-46B8-8248-CFEA4140F1B9}" type="slidenum">
              <a:rPr lang="en-US"/>
              <a:pPr/>
              <a:t>‹#›</a:t>
            </a:fld>
            <a:endParaRPr lang="en-US"/>
          </a:p>
        </p:txBody>
      </p:sp>
    </p:spTree>
    <p:extLst>
      <p:ext uri="{BB962C8B-B14F-4D97-AF65-F5344CB8AC3E}">
        <p14:creationId xmlns:p14="http://schemas.microsoft.com/office/powerpoint/2010/main" val="254625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C5C39D-25C7-42A3-9824-5AE92C9F36ED}" type="slidenum">
              <a:rPr lang="en-US"/>
              <a:pPr/>
              <a:t>‹#›</a:t>
            </a:fld>
            <a:endParaRPr lang="en-US"/>
          </a:p>
        </p:txBody>
      </p:sp>
    </p:spTree>
    <p:extLst>
      <p:ext uri="{BB962C8B-B14F-4D97-AF65-F5344CB8AC3E}">
        <p14:creationId xmlns:p14="http://schemas.microsoft.com/office/powerpoint/2010/main" val="2778323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01CBA8-F8C2-4BFF-989C-EF8A33EBCA36}" type="slidenum">
              <a:rPr lang="en-US"/>
              <a:pPr/>
              <a:t>‹#›</a:t>
            </a:fld>
            <a:endParaRPr lang="en-US"/>
          </a:p>
        </p:txBody>
      </p:sp>
    </p:spTree>
    <p:extLst>
      <p:ext uri="{BB962C8B-B14F-4D97-AF65-F5344CB8AC3E}">
        <p14:creationId xmlns:p14="http://schemas.microsoft.com/office/powerpoint/2010/main" val="2457169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l-SI"/>
          </a:p>
        </p:txBody>
      </p:sp>
      <p:sp>
        <p:nvSpPr>
          <p:cNvPr id="4" name="Date Placeholder 3"/>
          <p:cNvSpPr>
            <a:spLocks noGrp="1"/>
          </p:cNvSpPr>
          <p:nvPr>
            <p:ph type="dt" sz="half" idx="10"/>
          </p:nvPr>
        </p:nvSpPr>
        <p:spPr/>
        <p:txBody>
          <a:bodyPr/>
          <a:lstStyle/>
          <a:p>
            <a:fld id="{12CE5492-2C5D-44B4-9C56-D340BCE18679}" type="datetimeFigureOut">
              <a:rPr lang="sl-SI" smtClean="0"/>
              <a:t>24. 01. 2022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3675073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p>
            <a:fld id="{12CE5492-2C5D-44B4-9C56-D340BCE18679}" type="datetimeFigureOut">
              <a:rPr lang="sl-SI" smtClean="0"/>
              <a:t>24. 01. 2022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3861377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CE5492-2C5D-44B4-9C56-D340BCE18679}" type="datetimeFigureOut">
              <a:rPr lang="sl-SI" smtClean="0"/>
              <a:t>24. 01. 2022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2558510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p:cNvSpPr>
            <a:spLocks noGrp="1"/>
          </p:cNvSpPr>
          <p:nvPr>
            <p:ph type="dt" sz="half" idx="10"/>
          </p:nvPr>
        </p:nvSpPr>
        <p:spPr/>
        <p:txBody>
          <a:bodyPr/>
          <a:lstStyle/>
          <a:p>
            <a:fld id="{12CE5492-2C5D-44B4-9C56-D340BCE18679}" type="datetimeFigureOut">
              <a:rPr lang="sl-SI" smtClean="0"/>
              <a:t>24. 01. 2022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3627218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p:cNvSpPr>
            <a:spLocks noGrp="1"/>
          </p:cNvSpPr>
          <p:nvPr>
            <p:ph type="dt" sz="half" idx="10"/>
          </p:nvPr>
        </p:nvSpPr>
        <p:spPr/>
        <p:txBody>
          <a:bodyPr/>
          <a:lstStyle/>
          <a:p>
            <a:fld id="{12CE5492-2C5D-44B4-9C56-D340BCE18679}" type="datetimeFigureOut">
              <a:rPr lang="sl-SI" smtClean="0"/>
              <a:t>24. 01. 2022</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0425804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Date Placeholder 2"/>
          <p:cNvSpPr>
            <a:spLocks noGrp="1"/>
          </p:cNvSpPr>
          <p:nvPr>
            <p:ph type="dt" sz="half" idx="10"/>
          </p:nvPr>
        </p:nvSpPr>
        <p:spPr/>
        <p:txBody>
          <a:bodyPr/>
          <a:lstStyle/>
          <a:p>
            <a:fld id="{12CE5492-2C5D-44B4-9C56-D340BCE18679}" type="datetimeFigureOut">
              <a:rPr lang="sl-SI" smtClean="0"/>
              <a:t>24. 01. 2022</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9659003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CE5492-2C5D-44B4-9C56-D340BCE18679}" type="datetimeFigureOut">
              <a:rPr lang="sl-SI" smtClean="0"/>
              <a:t>24. 01. 2022</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3452144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CE5492-2C5D-44B4-9C56-D340BCE18679}" type="datetimeFigureOut">
              <a:rPr lang="sl-SI" smtClean="0"/>
              <a:t>24. 01. 2022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850164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7A60F8-8B68-4CB0-AB26-2B6A74124104}" type="slidenum">
              <a:rPr lang="en-US"/>
              <a:pPr/>
              <a:t>‹#›</a:t>
            </a:fld>
            <a:endParaRPr lang="en-US"/>
          </a:p>
        </p:txBody>
      </p:sp>
    </p:spTree>
    <p:extLst>
      <p:ext uri="{BB962C8B-B14F-4D97-AF65-F5344CB8AC3E}">
        <p14:creationId xmlns:p14="http://schemas.microsoft.com/office/powerpoint/2010/main" val="3364030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CE5492-2C5D-44B4-9C56-D340BCE18679}" type="datetimeFigureOut">
              <a:rPr lang="sl-SI" smtClean="0"/>
              <a:t>24. 01. 2022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30639893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p>
            <a:fld id="{12CE5492-2C5D-44B4-9C56-D340BCE18679}" type="datetimeFigureOut">
              <a:rPr lang="sl-SI" smtClean="0"/>
              <a:t>24. 01. 2022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2890330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p>
            <a:fld id="{12CE5492-2C5D-44B4-9C56-D340BCE18679}" type="datetimeFigureOut">
              <a:rPr lang="sl-SI" smtClean="0"/>
              <a:t>24. 01. 2022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2187811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Date Placeholder 2"/>
          <p:cNvSpPr>
            <a:spLocks noGrp="1"/>
          </p:cNvSpPr>
          <p:nvPr>
            <p:ph type="dt" sz="half" idx="10"/>
          </p:nvPr>
        </p:nvSpPr>
        <p:spPr/>
        <p:txBody>
          <a:bodyPr/>
          <a:lstStyle/>
          <a:p>
            <a:fld id="{12CE5492-2C5D-44B4-9C56-D340BCE18679}" type="datetimeFigureOut">
              <a:rPr lang="sl-SI" smtClean="0"/>
              <a:t>24. 01. 2022</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26C36FC8-D6A8-4ACA-8A34-65FF074CFF1F}" type="slidenum">
              <a:rPr lang="sl-SI" smtClean="0"/>
              <a:t>‹#›</a:t>
            </a:fld>
            <a:endParaRPr lang="sl-SI"/>
          </a:p>
        </p:txBody>
      </p:sp>
    </p:spTree>
    <p:extLst>
      <p:ext uri="{BB962C8B-B14F-4D97-AF65-F5344CB8AC3E}">
        <p14:creationId xmlns:p14="http://schemas.microsoft.com/office/powerpoint/2010/main" val="176685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D53B63-BCD0-403C-9C3F-549353048164}" type="slidenum">
              <a:rPr lang="en-US"/>
              <a:pPr/>
              <a:t>‹#›</a:t>
            </a:fld>
            <a:endParaRPr lang="en-US"/>
          </a:p>
        </p:txBody>
      </p:sp>
    </p:spTree>
    <p:extLst>
      <p:ext uri="{BB962C8B-B14F-4D97-AF65-F5344CB8AC3E}">
        <p14:creationId xmlns:p14="http://schemas.microsoft.com/office/powerpoint/2010/main" val="3153460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C272FBC-6578-46A0-A560-8D02F218B89D}" type="slidenum">
              <a:rPr lang="en-US"/>
              <a:pPr/>
              <a:t>‹#›</a:t>
            </a:fld>
            <a:endParaRPr lang="en-US"/>
          </a:p>
        </p:txBody>
      </p:sp>
    </p:spTree>
    <p:extLst>
      <p:ext uri="{BB962C8B-B14F-4D97-AF65-F5344CB8AC3E}">
        <p14:creationId xmlns:p14="http://schemas.microsoft.com/office/powerpoint/2010/main" val="110565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C6B8FAA-94CB-4CEB-9719-71D87AA9162A}" type="slidenum">
              <a:rPr lang="en-US"/>
              <a:pPr/>
              <a:t>‹#›</a:t>
            </a:fld>
            <a:endParaRPr lang="en-US"/>
          </a:p>
        </p:txBody>
      </p:sp>
    </p:spTree>
    <p:extLst>
      <p:ext uri="{BB962C8B-B14F-4D97-AF65-F5344CB8AC3E}">
        <p14:creationId xmlns:p14="http://schemas.microsoft.com/office/powerpoint/2010/main" val="293990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6189587-4EE2-4B80-B822-1A63CA34FDC5}" type="slidenum">
              <a:rPr lang="en-US"/>
              <a:pPr/>
              <a:t>‹#›</a:t>
            </a:fld>
            <a:endParaRPr lang="en-US"/>
          </a:p>
        </p:txBody>
      </p:sp>
    </p:spTree>
    <p:extLst>
      <p:ext uri="{BB962C8B-B14F-4D97-AF65-F5344CB8AC3E}">
        <p14:creationId xmlns:p14="http://schemas.microsoft.com/office/powerpoint/2010/main" val="2765331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0869E70-46A7-490B-9BCE-AA86FA48EBC3}" type="slidenum">
              <a:rPr lang="en-US"/>
              <a:pPr/>
              <a:t>‹#›</a:t>
            </a:fld>
            <a:endParaRPr lang="en-US"/>
          </a:p>
        </p:txBody>
      </p:sp>
    </p:spTree>
    <p:extLst>
      <p:ext uri="{BB962C8B-B14F-4D97-AF65-F5344CB8AC3E}">
        <p14:creationId xmlns:p14="http://schemas.microsoft.com/office/powerpoint/2010/main" val="790189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498A855-D63C-48C8-B6BE-A6DCC18CC278}" type="slidenum">
              <a:rPr lang="en-US"/>
              <a:pPr/>
              <a:t>‹#›</a:t>
            </a:fld>
            <a:endParaRPr lang="en-US"/>
          </a:p>
        </p:txBody>
      </p:sp>
    </p:spTree>
    <p:extLst>
      <p:ext uri="{BB962C8B-B14F-4D97-AF65-F5344CB8AC3E}">
        <p14:creationId xmlns:p14="http://schemas.microsoft.com/office/powerpoint/2010/main" val="284126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A9EE587-CC3A-4C93-A053-DA0610AD1D11}" type="slidenum">
              <a:rPr lang="en-US"/>
              <a:pPr/>
              <a:t>‹#›</a:t>
            </a:fld>
            <a:endParaRPr lang="en-US"/>
          </a:p>
        </p:txBody>
      </p:sp>
    </p:spTree>
    <p:extLst>
      <p:ext uri="{BB962C8B-B14F-4D97-AF65-F5344CB8AC3E}">
        <p14:creationId xmlns:p14="http://schemas.microsoft.com/office/powerpoint/2010/main" val="1598088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fld id="{FEF6EAD7-9CB4-4821-9FD6-17F9B8C1A5F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1" charset="-128"/>
        </a:defRPr>
      </a:lvl2pPr>
      <a:lvl3pPr algn="ctr" rtl="0" eaLnBrk="1" fontAlgn="base" hangingPunct="1">
        <a:spcBef>
          <a:spcPct val="0"/>
        </a:spcBef>
        <a:spcAft>
          <a:spcPct val="0"/>
        </a:spcAft>
        <a:defRPr sz="4400">
          <a:solidFill>
            <a:schemeClr val="tx2"/>
          </a:solidFill>
          <a:latin typeface="Arial" charset="0"/>
          <a:ea typeface="ＭＳ Ｐゴシック" pitchFamily="1" charset="-128"/>
        </a:defRPr>
      </a:lvl3pPr>
      <a:lvl4pPr algn="ctr" rtl="0" eaLnBrk="1" fontAlgn="base" hangingPunct="1">
        <a:spcBef>
          <a:spcPct val="0"/>
        </a:spcBef>
        <a:spcAft>
          <a:spcPct val="0"/>
        </a:spcAft>
        <a:defRPr sz="4400">
          <a:solidFill>
            <a:schemeClr val="tx2"/>
          </a:solidFill>
          <a:latin typeface="Arial" charset="0"/>
          <a:ea typeface="ＭＳ Ｐゴシック" pitchFamily="1" charset="-128"/>
        </a:defRPr>
      </a:lvl4pPr>
      <a:lvl5pPr algn="ctr" rtl="0" eaLnBrk="1" fontAlgn="base" hangingPunct="1">
        <a:spcBef>
          <a:spcPct val="0"/>
        </a:spcBef>
        <a:spcAft>
          <a:spcPct val="0"/>
        </a:spcAft>
        <a:defRPr sz="4400">
          <a:solidFill>
            <a:schemeClr val="tx2"/>
          </a:solidFill>
          <a:latin typeface="Arial" charset="0"/>
          <a:ea typeface="ＭＳ Ｐゴシック" pitchFamily="1"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E5492-2C5D-44B4-9C56-D340BCE18679}" type="datetimeFigureOut">
              <a:rPr lang="sl-SI" smtClean="0"/>
              <a:t>24. 01. 2022</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36FC8-D6A8-4ACA-8A34-65FF074CFF1F}" type="slidenum">
              <a:rPr lang="sl-SI" smtClean="0"/>
              <a:t>‹#›</a:t>
            </a:fld>
            <a:endParaRPr lang="sl-SI"/>
          </a:p>
        </p:txBody>
      </p:sp>
    </p:spTree>
    <p:extLst>
      <p:ext uri="{BB962C8B-B14F-4D97-AF65-F5344CB8AC3E}">
        <p14:creationId xmlns:p14="http://schemas.microsoft.com/office/powerpoint/2010/main" val="2561353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hyperlink" Target="mailto:info@mint.si" TargetMode="External"/><Relationship Id="rId7"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6" name="Text Box 18"/>
          <p:cNvSpPr txBox="1">
            <a:spLocks noChangeArrowheads="1"/>
          </p:cNvSpPr>
          <p:nvPr/>
        </p:nvSpPr>
        <p:spPr bwMode="auto">
          <a:xfrm>
            <a:off x="609600" y="838200"/>
            <a:ext cx="6705600" cy="3046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4800" b="1" dirty="0">
                <a:solidFill>
                  <a:srgbClr val="002469"/>
                </a:solidFill>
              </a:rPr>
              <a:t>Mednarodni izpiti iz tujih jezikov na Škofijski klasični gimnaziji </a:t>
            </a:r>
            <a:endParaRPr lang="en-US" dirty="0"/>
          </a:p>
        </p:txBody>
      </p:sp>
      <p:pic>
        <p:nvPicPr>
          <p:cNvPr id="2078" name="Picture 30" descr="D:\JESEN 2003\Design\Logo\www PP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971138"/>
            <a:ext cx="2067645" cy="36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5" descr="P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3962400"/>
            <a:ext cx="9144000" cy="7080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2837CCBC-0F79-4737-8ABB-65A5D7256D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336030" y="5013176"/>
            <a:ext cx="1958340" cy="121158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1173564"/>
              </p:ext>
            </p:extLst>
          </p:nvPr>
        </p:nvGraphicFramePr>
        <p:xfrm>
          <a:off x="179511" y="2"/>
          <a:ext cx="8640962" cy="6992229"/>
        </p:xfrm>
        <a:graphic>
          <a:graphicData uri="http://schemas.openxmlformats.org/drawingml/2006/table">
            <a:tbl>
              <a:tblPr firstRow="1" firstCol="1">
                <a:tableStyleId>{00A15C55-8517-42AA-B614-E9B94910E393}</a:tableStyleId>
              </a:tblPr>
              <a:tblGrid>
                <a:gridCol w="807684">
                  <a:extLst>
                    <a:ext uri="{9D8B030D-6E8A-4147-A177-3AD203B41FA5}">
                      <a16:colId xmlns:a16="http://schemas.microsoft.com/office/drawing/2014/main" val="20000"/>
                    </a:ext>
                  </a:extLst>
                </a:gridCol>
                <a:gridCol w="1305163">
                  <a:extLst>
                    <a:ext uri="{9D8B030D-6E8A-4147-A177-3AD203B41FA5}">
                      <a16:colId xmlns:a16="http://schemas.microsoft.com/office/drawing/2014/main" val="20001"/>
                    </a:ext>
                  </a:extLst>
                </a:gridCol>
                <a:gridCol w="1305738">
                  <a:extLst>
                    <a:ext uri="{9D8B030D-6E8A-4147-A177-3AD203B41FA5}">
                      <a16:colId xmlns:a16="http://schemas.microsoft.com/office/drawing/2014/main" val="20002"/>
                    </a:ext>
                  </a:extLst>
                </a:gridCol>
                <a:gridCol w="1305738">
                  <a:extLst>
                    <a:ext uri="{9D8B030D-6E8A-4147-A177-3AD203B41FA5}">
                      <a16:colId xmlns:a16="http://schemas.microsoft.com/office/drawing/2014/main" val="20003"/>
                    </a:ext>
                  </a:extLst>
                </a:gridCol>
                <a:gridCol w="1305163">
                  <a:extLst>
                    <a:ext uri="{9D8B030D-6E8A-4147-A177-3AD203B41FA5}">
                      <a16:colId xmlns:a16="http://schemas.microsoft.com/office/drawing/2014/main" val="20004"/>
                    </a:ext>
                  </a:extLst>
                </a:gridCol>
                <a:gridCol w="1305738">
                  <a:extLst>
                    <a:ext uri="{9D8B030D-6E8A-4147-A177-3AD203B41FA5}">
                      <a16:colId xmlns:a16="http://schemas.microsoft.com/office/drawing/2014/main" val="20005"/>
                    </a:ext>
                  </a:extLst>
                </a:gridCol>
                <a:gridCol w="1305738">
                  <a:extLst>
                    <a:ext uri="{9D8B030D-6E8A-4147-A177-3AD203B41FA5}">
                      <a16:colId xmlns:a16="http://schemas.microsoft.com/office/drawing/2014/main" val="20006"/>
                    </a:ext>
                  </a:extLst>
                </a:gridCol>
              </a:tblGrid>
              <a:tr h="189961">
                <a:tc>
                  <a:txBody>
                    <a:bodyPr/>
                    <a:lstStyle/>
                    <a:p>
                      <a:pPr>
                        <a:spcAft>
                          <a:spcPts val="0"/>
                        </a:spcAft>
                      </a:pPr>
                      <a:r>
                        <a:rPr lang="sl-SI" sz="1200" noProof="0" dirty="0">
                          <a:effectLst/>
                        </a:rPr>
                        <a:t> </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dirty="0">
                          <a:effectLst/>
                        </a:rPr>
                        <a:t>A1</a:t>
                      </a:r>
                      <a:endParaRPr lang="en-GB" sz="120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kern="0" dirty="0">
                          <a:effectLst/>
                        </a:rPr>
                        <a:t>A2</a:t>
                      </a:r>
                      <a:endParaRPr lang="en-GB" sz="1200" b="1" kern="0" dirty="0">
                        <a:effectLst/>
                        <a:latin typeface="Times New Roman" panose="02020603050405020304" pitchFamily="18" charset="0"/>
                      </a:endParaRPr>
                    </a:p>
                  </a:txBody>
                  <a:tcPr marL="52754" marR="52754" marT="0" marB="0"/>
                </a:tc>
                <a:tc>
                  <a:txBody>
                    <a:bodyPr/>
                    <a:lstStyle/>
                    <a:p>
                      <a:pPr algn="ctr">
                        <a:spcAft>
                          <a:spcPts val="0"/>
                        </a:spcAft>
                      </a:pPr>
                      <a:r>
                        <a:rPr lang="sl-SI" sz="1200" dirty="0">
                          <a:effectLst/>
                        </a:rPr>
                        <a:t>B1</a:t>
                      </a:r>
                      <a:endParaRPr lang="en-GB" sz="120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dirty="0">
                          <a:effectLst/>
                        </a:rPr>
                        <a:t>B2</a:t>
                      </a:r>
                      <a:endParaRPr lang="en-GB" sz="120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dirty="0">
                          <a:effectLst/>
                        </a:rPr>
                        <a:t>C1</a:t>
                      </a:r>
                      <a:endParaRPr lang="en-GB" sz="120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lgn="ctr">
                        <a:spcAft>
                          <a:spcPts val="0"/>
                        </a:spcAft>
                      </a:pPr>
                      <a:r>
                        <a:rPr lang="sl-SI" sz="1200" dirty="0">
                          <a:effectLst/>
                        </a:rPr>
                        <a:t>C2</a:t>
                      </a:r>
                      <a:endParaRPr lang="en-GB" sz="120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0"/>
                  </a:ext>
                </a:extLst>
              </a:tr>
              <a:tr h="1551349">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Slušno razume-vanje</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Pri počasnem in razločnem govoru razumem posamezne pogosto rabljene besede in najosnovnejše besedne zveze, ki se nanašajo name, mojo družino in neposredno življenjsko okolje.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besedne zveze in pogosto besedišče, ki se nanaša na najbolj temeljne reči (npr. najosnovnejši osebni in družinski podatki, nakupovanje, geografija določenega območja, zaposlitev). Sposoben sem ujeti glavno misel kratkih, preprostih, jasno oblikovanih sporočil in obvestil.</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Pri razločnem govorjenju v standardnem jeziku razumem glavne točke, kadar gre za znane reči, s katerimi se redno srečujem na delu, v šoli, prostem času, itd. Če je govor razmeroma počasen in razločen, razumem tudi glavne misli mnogih radijskih in televizijskih oddaj, ki se ukvarjajo z aktualnimi problemi ali temami, ki me osebno ali profesionalno zanimajo.</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daljše govorjenje in predavanja in sem sposoben slediti celo bolj zapletenim pogovorom, pod pogojem, da je tema dovolj splošna. Razumem večino televizijskih poročil in oddaj o aktualnih zadevah. Razumem večino filmov v standardnem narečju.</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daljše govorjenje, četudi ni natančno strukturirano in razmerja niso izražena jasno, temveč so samo nakazana. Brez posebnega napora razumem televizijske oddaje in filme.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Nimam težav pri razumevanju kakršnegakoli jezika, govorjenega v živo ali posredovanega preko medijev, četudi je tempo govorjenja hiter. Potrebujem pa nekaj časa, da se navadim dialekta.</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1"/>
                  </a:ext>
                </a:extLst>
              </a:tr>
              <a:tr h="929304">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Bralno razume-vanje</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Razumem posamezna pogosto rabljena poimenovanja, besede in preproste povedi, npr. na obvestilih, plakatih in v katalogih.</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brati zelo kratka, preprosta, vsakdanja besedila, kot so reklame, prospekti, jedilniki in urniki. V njih sem sposoben poiskati natančno določen, predvidljiv podatek. Razumem kratka in preprosta osebna pisma.</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besedila, katerih jezik je pretežno vsakdanji ali povezan z mojim delom. Razumem opise dogodkov, občutij in želja, pa tudi osebna pisma.</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brati članke in poročila, ki se ukvarjajo s  trenutnimi problemi in v katerih pisci zastopajo določena stališča ali poglede. Razumem sodobno literarno prozo.</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Razumem dolga, zapletena besedila z veliko podatki pa tudi literarna besedila. Všeč mi je slogovna različnost. Razumem specializirane članke in daljša tehnična navodila, četudi se ne nanašajo na moje področje.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Z lahkoto berem praktično vse vrste zapisanih besedil, tudi ko gre za abstraktna, po jeziku in zgradbi zapletena besedila, npr. priročnike, strokovne članke in literarna dela.</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2"/>
                  </a:ext>
                </a:extLst>
              </a:tr>
              <a:tr h="1440538">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Govorno </a:t>
                      </a:r>
                      <a:r>
                        <a:rPr lang="sl-SI" sz="1100" noProof="0" dirty="0" err="1">
                          <a:effectLst/>
                        </a:rPr>
                        <a:t>sporazu-mevanje</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Znam se preprosto pogovarjati, če je sogovornik pripravljen svoje izjave ponoviti počasneje ali jih parafrazirati in če mi je pripravljen pomagati pri oblikovanju misli. Znam postavljati in odgovarjati na preprosta vprašanja, ki se tičejo trenutnih potreb ali splošnih tem.</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se sporazumevati o preprostih vsakodnevnih opravilih, kar zahteva neposredno izmenjavo informacij v zvezi splošnimi temami in vsakodnevnimi opravili. Znajdem se v krajših družabnih srečanjih, čeprav po navadi ne razumem dovolj, da bi se lahko samostojno pogovarjal.</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Znajdem s v večini situacij, ki se pogosto pojavljajo na potovanju po deželi, kjer se ta jezik govori. Sposoben sem se tudi nepripravljen vključiti v pogovor v zvezi z splošnimi temami, temami, ki me osebno zanimajo, ali takimi, ki se tičejo vsakdanjega življenja (npr. družine, hobijev, dela, potovanj in aktualnih dogodkov).</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se precej tekoče in spontano izražati, tako da se brez večjih težav sporazumevam z rojenimi govorci. Lahko se aktivno vključim v razprave o splošnih temah in argumentirano zagovarjam svoje stališče.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se tekoče in naravno izražati, ne da bi pri tem preveč očitno iskal primerne izraze. Jezik znam uporabljati tako v družabne kot tudi v profesionalne namene in ga prilagajati glede na želeni učinek. Znam natančno oblikovati svoje misli in poglede ter svoj prispevek primerno prilagoditi prispevkom ostalih.</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Lahko sodelujem v vsakem pogovoru in razpravi. Dobro poznam besedne zveze in pogovorni jezik. Govorim tekoče in znam natančno izraziti tudi majhne pomenske odtenke. Če pri sporazumevanju naletim na kakšno težavo, jo znam spretno zaobiti in preoblikovati težavno mesto tako, da sogovorniki tega niti ne opazijo.</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3"/>
                  </a:ext>
                </a:extLst>
              </a:tr>
              <a:tr h="1218917">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Govorna </a:t>
                      </a:r>
                      <a:r>
                        <a:rPr lang="sl-SI" sz="1100" noProof="0" dirty="0" err="1">
                          <a:effectLst/>
                        </a:rPr>
                        <a:t>produk-cija</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Znam uporabljati preproste besedne zveze in povedi, s katerimi lahko opišem, kje živim, in ljudi, ki jih poznam.</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Uporabiti znam vrsto  besednih zvez in povedi, s katerimi lahko na preprost način opišem svojo družino in druge ljudi, življenjske pogoje ali svojo preteklo izobrazbo in predstavim svojo trenutno ali prihodnjo zaposlitev.</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Znam tvoriti preproste povedi iz besednih zvez, s katerimi lahko opišem svoje izkušnje in dogodke, sanje, želje in ambicije. Na kratko znam razložiti svoje poglede in načrte. Sposoben sem pripovedovati zgodbo ali obnoviti vsebino knjige oziroma filma in opisati svoje odzive.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Jasno in natančno znam opisati mnogo stvari s področij, ki me zanimajo. Znam razložiti svoj pogled na določen problem in podati prednosti in pomanjkljivosti raznih možnosti.</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jasno in natančno opisati zapletene probleme, pri čemer je treba smiselno povezati manjše teme, razviti določene točke in napraviti primeren zaključek.</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jasno in tekoče podajati opise ali argumente. Govoru znam dati logično obliko, ki sprejemnika opozarja na pomembna mesta. Slog govorjenja znam prilagoditi situaciji.</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4"/>
                  </a:ext>
                </a:extLst>
              </a:tr>
              <a:tr h="1662160">
                <a:tc>
                  <a:txBody>
                    <a:bodyPr/>
                    <a:lstStyle/>
                    <a:p>
                      <a:pPr algn="ctr">
                        <a:spcAft>
                          <a:spcPts val="0"/>
                        </a:spcAft>
                      </a:pPr>
                      <a:r>
                        <a:rPr lang="sl-SI" sz="1100" noProof="0" dirty="0">
                          <a:effectLst/>
                        </a:rPr>
                        <a:t> </a:t>
                      </a:r>
                      <a:endParaRPr lang="sl-SI" sz="1800" noProof="0" dirty="0">
                        <a:effectLst/>
                      </a:endParaRPr>
                    </a:p>
                    <a:p>
                      <a:pPr algn="ctr">
                        <a:spcAft>
                          <a:spcPts val="0"/>
                        </a:spcAft>
                      </a:pPr>
                      <a:r>
                        <a:rPr lang="sl-SI" sz="1100" noProof="0" dirty="0">
                          <a:effectLst/>
                        </a:rPr>
                        <a:t>Pisno izražanje</a:t>
                      </a:r>
                      <a:endParaRPr lang="sl-SI" sz="1800" noProof="0" dirty="0">
                        <a:effectLst/>
                        <a:latin typeface="Times New Roman" panose="02020603050405020304" pitchFamily="18" charset="0"/>
                        <a:ea typeface="Times New Roman" panose="02020603050405020304" pitchFamily="18" charset="0"/>
                      </a:endParaRPr>
                    </a:p>
                  </a:txBody>
                  <a:tcPr marL="52754" marR="52754" marT="0" marB="0" anchor="ctr"/>
                </a:tc>
                <a:tc>
                  <a:txBody>
                    <a:bodyPr/>
                    <a:lstStyle/>
                    <a:p>
                      <a:pPr>
                        <a:spcAft>
                          <a:spcPts val="0"/>
                        </a:spcAft>
                      </a:pPr>
                      <a:r>
                        <a:rPr lang="sl-SI" sz="700" noProof="0" dirty="0">
                          <a:effectLst/>
                        </a:rPr>
                        <a:t>Pisati znam kratka, preprosta sporočila na razglednice, npr. s počitniškimi pozdravi. Izpolnjevati znam obrazce, ki zahtevajo osebne podatke, npr. vnesti ime, državljanstvo in naslov na hotelski obrazec.</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Sestavljati znam kratka, preprosta obvestila in sporočila, ki se nanašajo na trenutne potrebe. Pisati znam zelo preprosta osebna pisma, npr. se komu za kaj zahvaliti.</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Pisati znam preprosta, a povezana besedila v zvezi s splošnimi temami ali temami s področja osebnega zanimanja. Pisati znam osebna pisma, v katerih moram opisati izkušnje in vtise.</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Pisati znam jasna, natančna  besedila v zvezi s široko paleto problematik, ki se tičejo mojega področja zanimanja. Pisati znam eseje ali poročila, v katerih moram podati kake informacije ali zagovarjati oziroma zavračati določena stališča. Znam pisati pisma, v katerih moram poudariti pomen določenih dogodkov in izkušenj.</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Sposoben sem tvoriti jasna, slogovno dobra besedila, v katerih moram obširneje izraziti svoja stališča. V pismih, esejih ali poročilih znam natančno razložiti zapleteno problematiko, pri kateri mora biti jasno razvidno, katera dejstva se mi zdijo najpomembnejša. Oblikovati znam različne vrste besedil v prepričljivem in osebnem slogu, primernem za bralca, ki mu je tako besedilo namenjeno.</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tc>
                  <a:txBody>
                    <a:bodyPr/>
                    <a:lstStyle/>
                    <a:p>
                      <a:pPr>
                        <a:spcAft>
                          <a:spcPts val="0"/>
                        </a:spcAft>
                      </a:pPr>
                      <a:r>
                        <a:rPr lang="sl-SI" sz="700" noProof="0" dirty="0">
                          <a:effectLst/>
                        </a:rPr>
                        <a:t>Tvoriti znam jasna, tekoča, slogovno primerna besedila. Znam pisati zahtevna pisma, poročila in članke, v katerih mora biti problematika prikazana tudi s pomočjo logične zgradbe, ki sprejemniku pomaga, da laže opazi in si zapomni pomembne točke. Znam pisati povzetke in kritike strokovnih in literarnih del.</a:t>
                      </a:r>
                      <a:endParaRPr lang="sl-SI" sz="1050" noProof="0" dirty="0">
                        <a:effectLst/>
                        <a:latin typeface="Times New Roman" panose="02020603050405020304" pitchFamily="18" charset="0"/>
                        <a:ea typeface="Times New Roman" panose="02020603050405020304" pitchFamily="18" charset="0"/>
                      </a:endParaRPr>
                    </a:p>
                  </a:txBody>
                  <a:tcPr marL="52754" marR="52754"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078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Text Box 14"/>
          <p:cNvSpPr txBox="1">
            <a:spLocks noChangeArrowheads="1"/>
          </p:cNvSpPr>
          <p:nvPr/>
        </p:nvSpPr>
        <p:spPr bwMode="auto">
          <a:xfrm>
            <a:off x="827584" y="1340768"/>
            <a:ext cx="7560840" cy="4893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lvl="0"/>
            <a:endParaRPr lang="en-GB" b="1" dirty="0"/>
          </a:p>
          <a:p>
            <a:pPr lvl="0"/>
            <a:r>
              <a:rPr lang="sl-SI" dirty="0" err="1"/>
              <a:t>Mint</a:t>
            </a:r>
            <a:r>
              <a:rPr lang="sl-SI" dirty="0"/>
              <a:t> I</a:t>
            </a:r>
            <a:r>
              <a:rPr lang="en-GB" dirty="0" err="1"/>
              <a:t>nternational</a:t>
            </a:r>
            <a:r>
              <a:rPr lang="en-GB" dirty="0"/>
              <a:t> </a:t>
            </a:r>
            <a:r>
              <a:rPr lang="sl-SI" dirty="0"/>
              <a:t>je pooblaščeni izpitni center </a:t>
            </a:r>
          </a:p>
          <a:p>
            <a:pPr lvl="0"/>
            <a:r>
              <a:rPr lang="sl-SI" dirty="0"/>
              <a:t>za mednarodno priznane izpite:</a:t>
            </a:r>
          </a:p>
          <a:p>
            <a:pPr lvl="0"/>
            <a:endParaRPr lang="en-GB" dirty="0"/>
          </a:p>
          <a:p>
            <a:pPr lvl="0"/>
            <a:endParaRPr lang="en-GB" dirty="0"/>
          </a:p>
          <a:p>
            <a:pPr marL="342900" lvl="0" indent="-342900">
              <a:buFont typeface="Arial" panose="020B0604020202020204" pitchFamily="34" charset="0"/>
              <a:buChar char="•"/>
            </a:pPr>
            <a:r>
              <a:rPr lang="sl-SI" dirty="0"/>
              <a:t>angleščina: </a:t>
            </a:r>
            <a:r>
              <a:rPr lang="sl-SI" b="1" dirty="0"/>
              <a:t>Cambridge English </a:t>
            </a:r>
            <a:r>
              <a:rPr lang="sl-SI" dirty="0"/>
              <a:t>(FCE, CAE, CPE)</a:t>
            </a:r>
          </a:p>
          <a:p>
            <a:pPr lvl="0"/>
            <a:endParaRPr lang="en-GB" dirty="0"/>
          </a:p>
          <a:p>
            <a:pPr lvl="0"/>
            <a:endParaRPr lang="en-GB" dirty="0"/>
          </a:p>
          <a:p>
            <a:pPr lvl="0"/>
            <a:endParaRPr lang="en-GB" dirty="0"/>
          </a:p>
          <a:p>
            <a:pPr lvl="0"/>
            <a:endParaRPr lang="sl-SI" dirty="0"/>
          </a:p>
          <a:p>
            <a:pPr lvl="0"/>
            <a:endParaRPr lang="en-GB" dirty="0"/>
          </a:p>
          <a:p>
            <a:pPr lvl="0"/>
            <a:endParaRPr lang="en-GB" dirty="0"/>
          </a:p>
          <a:p>
            <a:pPr lvl="0"/>
            <a:endParaRPr lang="en-GB" dirty="0"/>
          </a:p>
        </p:txBody>
      </p:sp>
      <p:sp>
        <p:nvSpPr>
          <p:cNvPr id="4112" name="Text Box 16"/>
          <p:cNvSpPr txBox="1">
            <a:spLocks noChangeArrowheads="1"/>
          </p:cNvSpPr>
          <p:nvPr/>
        </p:nvSpPr>
        <p:spPr bwMode="auto">
          <a:xfrm>
            <a:off x="685800" y="304800"/>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3200" b="1" dirty="0">
                <a:solidFill>
                  <a:srgbClr val="002469"/>
                </a:solidFill>
              </a:rPr>
              <a:t>Ponudba</a:t>
            </a:r>
            <a:r>
              <a:rPr lang="en-GB" sz="3200" b="1" dirty="0">
                <a:solidFill>
                  <a:srgbClr val="002469"/>
                </a:solidFill>
              </a:rPr>
              <a:t> </a:t>
            </a:r>
            <a:r>
              <a:rPr lang="en-GB" sz="3200" b="1" dirty="0" err="1">
                <a:solidFill>
                  <a:srgbClr val="002469"/>
                </a:solidFill>
              </a:rPr>
              <a:t>mednarodnih</a:t>
            </a:r>
            <a:r>
              <a:rPr lang="sl-SI" sz="3200" b="1" dirty="0">
                <a:solidFill>
                  <a:srgbClr val="002469"/>
                </a:solidFill>
              </a:rPr>
              <a:t> izpitov </a:t>
            </a:r>
            <a:endParaRPr lang="en-US" dirty="0"/>
          </a:p>
        </p:txBody>
      </p:sp>
      <p:pic>
        <p:nvPicPr>
          <p:cNvPr id="4114" name="Picture 18"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FA2E8330-AB7F-4799-AD21-C45049A6EC5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1092125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685800" y="304800"/>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altLang="en-US" sz="3200" b="1" dirty="0">
                <a:solidFill>
                  <a:srgbClr val="002469"/>
                </a:solidFill>
              </a:rPr>
              <a:t>Zakaj izpiti Cambridge English?</a:t>
            </a:r>
            <a:endParaRPr lang="en-US" dirty="0"/>
          </a:p>
        </p:txBody>
      </p:sp>
      <p:pic>
        <p:nvPicPr>
          <p:cNvPr id="15364" name="Picture 4"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5365" name="Picture 5"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4"/>
          <p:cNvSpPr txBox="1">
            <a:spLocks noChangeArrowheads="1"/>
          </p:cNvSpPr>
          <p:nvPr/>
        </p:nvSpPr>
        <p:spPr bwMode="auto">
          <a:xfrm>
            <a:off x="632992" y="2060849"/>
            <a:ext cx="7611416" cy="44558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342900" indent="-342900">
              <a:lnSpc>
                <a:spcPct val="150000"/>
              </a:lnSpc>
              <a:buFont typeface="Arial" panose="020B0604020202020204" pitchFamily="34" charset="0"/>
              <a:buChar char="•"/>
            </a:pPr>
            <a:r>
              <a:rPr lang="en-US" altLang="en-US" dirty="0"/>
              <a:t>Za </a:t>
            </a:r>
            <a:r>
              <a:rPr lang="en-US" altLang="en-US" dirty="0" err="1"/>
              <a:t>več</a:t>
            </a:r>
            <a:r>
              <a:rPr lang="en-US" altLang="en-US" dirty="0"/>
              <a:t> </a:t>
            </a:r>
            <a:r>
              <a:rPr lang="en-US" altLang="en-US" dirty="0" err="1"/>
              <a:t>znanja</a:t>
            </a:r>
            <a:r>
              <a:rPr lang="en-US" altLang="en-US" dirty="0"/>
              <a:t>.</a:t>
            </a:r>
            <a:br>
              <a:rPr lang="en-US" altLang="en-US" dirty="0"/>
            </a:br>
            <a:endParaRPr lang="en-US" altLang="en-US" dirty="0"/>
          </a:p>
          <a:p>
            <a:pPr marL="342900" indent="-342900">
              <a:lnSpc>
                <a:spcPct val="150000"/>
              </a:lnSpc>
              <a:buFont typeface="Arial" panose="020B0604020202020204" pitchFamily="34" charset="0"/>
              <a:buChar char="•"/>
            </a:pPr>
            <a:r>
              <a:rPr lang="en-US" altLang="en-US" dirty="0" err="1"/>
              <a:t>Odlična</a:t>
            </a:r>
            <a:r>
              <a:rPr lang="en-US" altLang="en-US" dirty="0"/>
              <a:t> d</a:t>
            </a:r>
            <a:r>
              <a:rPr lang="sl-SI" altLang="en-US" dirty="0" err="1"/>
              <a:t>odatna</a:t>
            </a:r>
            <a:r>
              <a:rPr lang="sl-SI" altLang="en-US" dirty="0"/>
              <a:t> priprava na maturo</a:t>
            </a:r>
            <a:r>
              <a:rPr lang="en-US" altLang="en-US" dirty="0"/>
              <a:t>.</a:t>
            </a:r>
          </a:p>
          <a:p>
            <a:pPr>
              <a:lnSpc>
                <a:spcPct val="150000"/>
              </a:lnSpc>
            </a:pPr>
            <a:endParaRPr lang="en-GB" altLang="en-US" dirty="0"/>
          </a:p>
          <a:p>
            <a:pPr marL="342900" indent="-342900">
              <a:lnSpc>
                <a:spcPct val="150000"/>
              </a:lnSpc>
              <a:buFont typeface="Arial" panose="020B0604020202020204" pitchFamily="34" charset="0"/>
              <a:buChar char="•"/>
            </a:pPr>
            <a:r>
              <a:rPr lang="sl-SI" altLang="en-US" dirty="0"/>
              <a:t>Priznava jih več kot 20.000 ustanov po vsem svetu – univerze, delodajalci, mednarodne ustanove …</a:t>
            </a:r>
            <a:endParaRPr lang="en-US" altLang="en-US" dirty="0"/>
          </a:p>
          <a:p>
            <a:pPr>
              <a:lnSpc>
                <a:spcPct val="150000"/>
              </a:lnSpc>
            </a:pPr>
            <a:r>
              <a:rPr lang="sl-SI" altLang="en-US" dirty="0"/>
              <a:t> </a:t>
            </a:r>
          </a:p>
          <a:p>
            <a:pPr marL="342900" indent="-342900">
              <a:lnSpc>
                <a:spcPct val="150000"/>
              </a:lnSpc>
              <a:buFont typeface="Arial" panose="020B0604020202020204" pitchFamily="34" charset="0"/>
              <a:buChar char="•"/>
            </a:pPr>
            <a:r>
              <a:rPr lang="en-GB" altLang="en-US" dirty="0" err="1"/>
              <a:t>Certifikat</a:t>
            </a:r>
            <a:r>
              <a:rPr lang="en-GB" altLang="en-US" dirty="0"/>
              <a:t>, </a:t>
            </a:r>
            <a:r>
              <a:rPr lang="en-GB" altLang="en-US" dirty="0" err="1"/>
              <a:t>ki</a:t>
            </a:r>
            <a:r>
              <a:rPr lang="en-GB" altLang="en-US" dirty="0"/>
              <a:t> ne </a:t>
            </a:r>
            <a:r>
              <a:rPr lang="en-GB" altLang="en-US" dirty="0" err="1"/>
              <a:t>zastara</a:t>
            </a:r>
            <a:r>
              <a:rPr lang="en-GB" altLang="en-US" dirty="0"/>
              <a:t> in je </a:t>
            </a:r>
            <a:r>
              <a:rPr lang="en-GB" altLang="en-US" dirty="0" err="1"/>
              <a:t>priloga</a:t>
            </a:r>
            <a:r>
              <a:rPr lang="en-GB" altLang="en-US" dirty="0"/>
              <a:t> CV</a:t>
            </a:r>
            <a:r>
              <a:rPr lang="sl-SI" altLang="en-US" dirty="0"/>
              <a:t>-ju</a:t>
            </a:r>
          </a:p>
        </p:txBody>
      </p:sp>
      <p:pic>
        <p:nvPicPr>
          <p:cNvPr id="6" name="Picture 5">
            <a:extLst>
              <a:ext uri="{FF2B5EF4-FFF2-40B4-BE49-F238E27FC236}">
                <a16:creationId xmlns:a16="http://schemas.microsoft.com/office/drawing/2014/main" id="{B981429E-61E8-4A5C-BEEA-7E535C52BE6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3685425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Text Box 14"/>
          <p:cNvSpPr txBox="1">
            <a:spLocks noChangeArrowheads="1"/>
          </p:cNvSpPr>
          <p:nvPr/>
        </p:nvSpPr>
        <p:spPr bwMode="auto">
          <a:xfrm>
            <a:off x="827584" y="1978575"/>
            <a:ext cx="756084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lvl="1">
              <a:spcBef>
                <a:spcPts val="600"/>
              </a:spcBef>
              <a:spcAft>
                <a:spcPts val="600"/>
              </a:spcAft>
            </a:pPr>
            <a:endParaRPr lang="en-GB" dirty="0"/>
          </a:p>
        </p:txBody>
      </p:sp>
      <p:sp>
        <p:nvSpPr>
          <p:cNvPr id="4112" name="Text Box 16"/>
          <p:cNvSpPr txBox="1">
            <a:spLocks noChangeArrowheads="1"/>
          </p:cNvSpPr>
          <p:nvPr/>
        </p:nvSpPr>
        <p:spPr bwMode="auto">
          <a:xfrm>
            <a:off x="685800" y="304800"/>
            <a:ext cx="6705600" cy="1477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3000" b="1" dirty="0">
                <a:solidFill>
                  <a:srgbClr val="002469"/>
                </a:solidFill>
              </a:rPr>
              <a:t>Primerjava najbolj priljubljenih izpitov Cambridge English iz splošne angleščine</a:t>
            </a:r>
            <a:endParaRPr lang="en-US" sz="3000" b="1" dirty="0">
              <a:solidFill>
                <a:srgbClr val="002469"/>
              </a:solidFill>
            </a:endParaRPr>
          </a:p>
        </p:txBody>
      </p:sp>
      <p:pic>
        <p:nvPicPr>
          <p:cNvPr id="4114" name="Picture 18"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3911234028"/>
              </p:ext>
            </p:extLst>
          </p:nvPr>
        </p:nvGraphicFramePr>
        <p:xfrm>
          <a:off x="685800" y="2060849"/>
          <a:ext cx="7774633" cy="3040238"/>
        </p:xfrm>
        <a:graphic>
          <a:graphicData uri="http://schemas.openxmlformats.org/drawingml/2006/table">
            <a:tbl>
              <a:tblPr firstRow="1" firstCol="1" bandRow="1">
                <a:tableStyleId>{ED083AE6-46FA-4A59-8FB0-9F97EB10719F}</a:tableStyleId>
              </a:tblPr>
              <a:tblGrid>
                <a:gridCol w="2848881">
                  <a:extLst>
                    <a:ext uri="{9D8B030D-6E8A-4147-A177-3AD203B41FA5}">
                      <a16:colId xmlns:a16="http://schemas.microsoft.com/office/drawing/2014/main" val="20000"/>
                    </a:ext>
                  </a:extLst>
                </a:gridCol>
                <a:gridCol w="1231438">
                  <a:extLst>
                    <a:ext uri="{9D8B030D-6E8A-4147-A177-3AD203B41FA5}">
                      <a16:colId xmlns:a16="http://schemas.microsoft.com/office/drawing/2014/main" val="20001"/>
                    </a:ext>
                  </a:extLst>
                </a:gridCol>
                <a:gridCol w="1231438">
                  <a:extLst>
                    <a:ext uri="{9D8B030D-6E8A-4147-A177-3AD203B41FA5}">
                      <a16:colId xmlns:a16="http://schemas.microsoft.com/office/drawing/2014/main" val="20002"/>
                    </a:ext>
                  </a:extLst>
                </a:gridCol>
                <a:gridCol w="1231438">
                  <a:extLst>
                    <a:ext uri="{9D8B030D-6E8A-4147-A177-3AD203B41FA5}">
                      <a16:colId xmlns:a16="http://schemas.microsoft.com/office/drawing/2014/main" val="20003"/>
                    </a:ext>
                  </a:extLst>
                </a:gridCol>
                <a:gridCol w="1231438">
                  <a:extLst>
                    <a:ext uri="{9D8B030D-6E8A-4147-A177-3AD203B41FA5}">
                      <a16:colId xmlns:a16="http://schemas.microsoft.com/office/drawing/2014/main" val="20004"/>
                    </a:ext>
                  </a:extLst>
                </a:gridCol>
              </a:tblGrid>
              <a:tr h="864095">
                <a:tc>
                  <a:txBody>
                    <a:bodyPr/>
                    <a:lstStyle/>
                    <a:p>
                      <a:pPr algn="r">
                        <a:lnSpc>
                          <a:spcPct val="107000"/>
                        </a:lnSpc>
                        <a:spcAft>
                          <a:spcPts val="0"/>
                        </a:spcAft>
                      </a:pPr>
                      <a:r>
                        <a:rPr lang="en-US" sz="1400" dirty="0" err="1">
                          <a:effectLst/>
                        </a:rPr>
                        <a:t>Komponenta</a:t>
                      </a:r>
                      <a:endParaRPr lang="en-US" sz="1400" dirty="0">
                        <a:effectLst/>
                      </a:endParaRPr>
                    </a:p>
                    <a:p>
                      <a:pPr>
                        <a:lnSpc>
                          <a:spcPct val="107000"/>
                        </a:lnSpc>
                        <a:spcAft>
                          <a:spcPts val="0"/>
                        </a:spcAft>
                      </a:pPr>
                      <a:endParaRPr lang="sl-SI" sz="800" dirty="0">
                        <a:effectLst/>
                      </a:endParaRPr>
                    </a:p>
                    <a:p>
                      <a:pPr>
                        <a:lnSpc>
                          <a:spcPct val="107000"/>
                        </a:lnSpc>
                        <a:spcAft>
                          <a:spcPts val="0"/>
                        </a:spcAft>
                      </a:pPr>
                      <a:endParaRPr lang="sl-SI" sz="1400" dirty="0">
                        <a:effectLst/>
                      </a:endParaRPr>
                    </a:p>
                    <a:p>
                      <a:pPr>
                        <a:lnSpc>
                          <a:spcPct val="107000"/>
                        </a:lnSpc>
                        <a:spcAft>
                          <a:spcPts val="0"/>
                        </a:spcAft>
                      </a:pPr>
                      <a:r>
                        <a:rPr lang="en-US" sz="1400" dirty="0" err="1">
                          <a:effectLst/>
                        </a:rPr>
                        <a:t>Izpit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tc>
                  <a:txBody>
                    <a:bodyPr/>
                    <a:lstStyle/>
                    <a:p>
                      <a:pPr algn="ctr">
                        <a:lnSpc>
                          <a:spcPct val="107000"/>
                        </a:lnSpc>
                        <a:spcAft>
                          <a:spcPts val="0"/>
                        </a:spcAft>
                      </a:pPr>
                      <a:r>
                        <a:rPr lang="en-US" sz="1200" dirty="0" err="1">
                          <a:effectLst/>
                        </a:rPr>
                        <a:t>Branje</a:t>
                      </a:r>
                      <a:r>
                        <a:rPr lang="en-US" sz="1200" dirty="0">
                          <a:effectLst/>
                        </a:rPr>
                        <a:t> in </a:t>
                      </a:r>
                      <a:r>
                        <a:rPr lang="en-US" sz="1200" dirty="0" err="1">
                          <a:effectLst/>
                        </a:rPr>
                        <a:t>raba</a:t>
                      </a:r>
                      <a:r>
                        <a:rPr lang="en-US" sz="1200" dirty="0">
                          <a:effectLst/>
                        </a:rPr>
                        <a:t> </a:t>
                      </a:r>
                      <a:r>
                        <a:rPr lang="en-US" sz="1200" dirty="0" err="1">
                          <a:effectLst/>
                        </a:rPr>
                        <a:t>angleščine</a:t>
                      </a:r>
                      <a:endParaRPr lang="en-US" sz="1200" dirty="0">
                        <a:effectLst/>
                      </a:endParaRPr>
                    </a:p>
                    <a:p>
                      <a:pPr algn="ctr">
                        <a:lnSpc>
                          <a:spcPct val="107000"/>
                        </a:lnSpc>
                        <a:spcAft>
                          <a:spcPts val="0"/>
                        </a:spcAft>
                      </a:pPr>
                      <a:r>
                        <a:rPr lang="en-US" sz="1200" dirty="0">
                          <a:effectLst/>
                        </a:rPr>
                        <a:t>(Reading and Use of English)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tc>
                  <a:txBody>
                    <a:bodyPr/>
                    <a:lstStyle/>
                    <a:p>
                      <a:pPr algn="ctr">
                        <a:lnSpc>
                          <a:spcPct val="107000"/>
                        </a:lnSpc>
                        <a:spcAft>
                          <a:spcPts val="0"/>
                        </a:spcAft>
                      </a:pPr>
                      <a:r>
                        <a:rPr lang="en-US" sz="1400" dirty="0" err="1">
                          <a:effectLst/>
                        </a:rPr>
                        <a:t>Pisanje</a:t>
                      </a:r>
                      <a:endParaRPr lang="en-US" sz="1400" dirty="0">
                        <a:effectLst/>
                      </a:endParaRPr>
                    </a:p>
                    <a:p>
                      <a:pPr algn="ctr">
                        <a:lnSpc>
                          <a:spcPct val="107000"/>
                        </a:lnSpc>
                        <a:spcAft>
                          <a:spcPts val="0"/>
                        </a:spcAft>
                      </a:pPr>
                      <a:r>
                        <a:rPr lang="en-US" sz="1400" dirty="0">
                          <a:effectLst/>
                        </a:rPr>
                        <a:t>(Writing)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tc>
                  <a:txBody>
                    <a:bodyPr/>
                    <a:lstStyle/>
                    <a:p>
                      <a:pPr algn="ctr">
                        <a:lnSpc>
                          <a:spcPct val="107000"/>
                        </a:lnSpc>
                        <a:spcAft>
                          <a:spcPts val="0"/>
                        </a:spcAft>
                      </a:pPr>
                      <a:r>
                        <a:rPr lang="en-US" sz="1400" dirty="0" err="1">
                          <a:effectLst/>
                        </a:rPr>
                        <a:t>Poslušanje</a:t>
                      </a:r>
                      <a:endParaRPr lang="en-US" sz="1400" dirty="0">
                        <a:effectLst/>
                      </a:endParaRPr>
                    </a:p>
                    <a:p>
                      <a:pPr algn="ctr">
                        <a:lnSpc>
                          <a:spcPct val="107000"/>
                        </a:lnSpc>
                        <a:spcAft>
                          <a:spcPts val="0"/>
                        </a:spcAft>
                      </a:pPr>
                      <a:r>
                        <a:rPr lang="en-US" sz="1400" dirty="0">
                          <a:effectLst/>
                        </a:rPr>
                        <a:t>(Listening)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tc>
                  <a:txBody>
                    <a:bodyPr/>
                    <a:lstStyle/>
                    <a:p>
                      <a:pPr algn="ctr">
                        <a:lnSpc>
                          <a:spcPct val="107000"/>
                        </a:lnSpc>
                        <a:spcAft>
                          <a:spcPts val="0"/>
                        </a:spcAft>
                      </a:pPr>
                      <a:r>
                        <a:rPr lang="en-US" sz="1400" dirty="0" err="1">
                          <a:effectLst/>
                        </a:rPr>
                        <a:t>Govorjenje</a:t>
                      </a:r>
                      <a:endParaRPr lang="en-US" sz="1400" dirty="0">
                        <a:effectLst/>
                      </a:endParaRPr>
                    </a:p>
                    <a:p>
                      <a:pPr algn="ctr">
                        <a:lnSpc>
                          <a:spcPct val="107000"/>
                        </a:lnSpc>
                        <a:spcAft>
                          <a:spcPts val="0"/>
                        </a:spcAft>
                      </a:pPr>
                      <a:r>
                        <a:rPr lang="en-US" sz="1400" dirty="0">
                          <a:effectLst/>
                        </a:rPr>
                        <a:t>(Speaking)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tc>
                <a:extLst>
                  <a:ext uri="{0D108BD9-81ED-4DB2-BD59-A6C34878D82A}">
                    <a16:rowId xmlns:a16="http://schemas.microsoft.com/office/drawing/2014/main" val="10000"/>
                  </a:ext>
                </a:extLst>
              </a:tr>
              <a:tr h="725381">
                <a:tc>
                  <a:txBody>
                    <a:bodyPr/>
                    <a:lstStyle/>
                    <a:p>
                      <a:pPr>
                        <a:lnSpc>
                          <a:spcPct val="107000"/>
                        </a:lnSpc>
                        <a:spcAft>
                          <a:spcPts val="0"/>
                        </a:spcAft>
                      </a:pPr>
                      <a:r>
                        <a:rPr lang="en-US" sz="1400" dirty="0">
                          <a:effectLst/>
                        </a:rPr>
                        <a:t>Cambridge English: First</a:t>
                      </a:r>
                    </a:p>
                    <a:p>
                      <a:pPr>
                        <a:lnSpc>
                          <a:spcPct val="107000"/>
                        </a:lnSpc>
                        <a:spcAft>
                          <a:spcPts val="0"/>
                        </a:spcAft>
                      </a:pPr>
                      <a:r>
                        <a:rPr lang="en-US" sz="1400" dirty="0">
                          <a:effectLst/>
                        </a:rPr>
                        <a:t>(FCE, </a:t>
                      </a:r>
                      <a:r>
                        <a:rPr lang="en-US" sz="1400" dirty="0" err="1">
                          <a:effectLst/>
                        </a:rPr>
                        <a:t>stopnja</a:t>
                      </a:r>
                      <a:r>
                        <a:rPr lang="en-US" sz="1400" dirty="0">
                          <a:effectLst/>
                        </a:rPr>
                        <a:t> B2)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15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20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a:effectLst/>
                        </a:rPr>
                        <a:t>pribl. 40 minut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a:effectLst/>
                        </a:rPr>
                        <a:t>14 minut za par kandidatov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extLst>
                  <a:ext uri="{0D108BD9-81ED-4DB2-BD59-A6C34878D82A}">
                    <a16:rowId xmlns:a16="http://schemas.microsoft.com/office/drawing/2014/main" val="10001"/>
                  </a:ext>
                </a:extLst>
              </a:tr>
              <a:tr h="725381">
                <a:tc>
                  <a:txBody>
                    <a:bodyPr/>
                    <a:lstStyle/>
                    <a:p>
                      <a:pPr>
                        <a:lnSpc>
                          <a:spcPct val="107000"/>
                        </a:lnSpc>
                        <a:spcAft>
                          <a:spcPts val="0"/>
                        </a:spcAft>
                      </a:pPr>
                      <a:r>
                        <a:rPr lang="en-US" sz="1400" dirty="0">
                          <a:effectLst/>
                        </a:rPr>
                        <a:t>Cambridge English: Advanced</a:t>
                      </a:r>
                    </a:p>
                    <a:p>
                      <a:pPr>
                        <a:lnSpc>
                          <a:spcPct val="107000"/>
                        </a:lnSpc>
                        <a:spcAft>
                          <a:spcPts val="0"/>
                        </a:spcAft>
                      </a:pPr>
                      <a:r>
                        <a:rPr lang="en-US" sz="1400" dirty="0">
                          <a:effectLst/>
                        </a:rPr>
                        <a:t>(CAE, </a:t>
                      </a:r>
                      <a:r>
                        <a:rPr lang="en-US" sz="1400" dirty="0" err="1">
                          <a:effectLst/>
                        </a:rPr>
                        <a:t>stopnja</a:t>
                      </a:r>
                      <a:r>
                        <a:rPr lang="en-US" sz="1400" dirty="0">
                          <a:effectLst/>
                        </a:rPr>
                        <a:t> C1)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30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30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err="1">
                          <a:effectLst/>
                        </a:rPr>
                        <a:t>pribl</a:t>
                      </a:r>
                      <a:r>
                        <a:rPr lang="en-US" sz="1400" dirty="0">
                          <a:effectLst/>
                        </a:rPr>
                        <a:t>. 40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15 </a:t>
                      </a:r>
                      <a:r>
                        <a:rPr lang="en-US" sz="1400" dirty="0" err="1">
                          <a:effectLst/>
                        </a:rPr>
                        <a:t>minut</a:t>
                      </a:r>
                      <a:r>
                        <a:rPr lang="en-US" sz="1400" dirty="0">
                          <a:effectLst/>
                        </a:rPr>
                        <a:t> za par </a:t>
                      </a:r>
                      <a:r>
                        <a:rPr lang="en-US" sz="1400" dirty="0" err="1">
                          <a:effectLst/>
                        </a:rPr>
                        <a:t>kandidatov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extLst>
                  <a:ext uri="{0D108BD9-81ED-4DB2-BD59-A6C34878D82A}">
                    <a16:rowId xmlns:a16="http://schemas.microsoft.com/office/drawing/2014/main" val="10002"/>
                  </a:ext>
                </a:extLst>
              </a:tr>
              <a:tr h="725381">
                <a:tc>
                  <a:txBody>
                    <a:bodyPr/>
                    <a:lstStyle/>
                    <a:p>
                      <a:pPr>
                        <a:lnSpc>
                          <a:spcPct val="107000"/>
                        </a:lnSpc>
                        <a:spcAft>
                          <a:spcPts val="0"/>
                        </a:spcAft>
                      </a:pPr>
                      <a:r>
                        <a:rPr lang="en-US" sz="1400" dirty="0">
                          <a:effectLst/>
                        </a:rPr>
                        <a:t>Cambridge English: Proficiency</a:t>
                      </a:r>
                    </a:p>
                    <a:p>
                      <a:pPr>
                        <a:lnSpc>
                          <a:spcPct val="107000"/>
                        </a:lnSpc>
                        <a:spcAft>
                          <a:spcPts val="0"/>
                        </a:spcAft>
                      </a:pPr>
                      <a:r>
                        <a:rPr lang="en-US" sz="1400" dirty="0">
                          <a:effectLst/>
                        </a:rPr>
                        <a:t>(CPE, </a:t>
                      </a:r>
                      <a:r>
                        <a:rPr lang="en-US" sz="1400" dirty="0" err="1">
                          <a:effectLst/>
                        </a:rPr>
                        <a:t>stopnja</a:t>
                      </a:r>
                      <a:r>
                        <a:rPr lang="en-US" sz="1400" dirty="0">
                          <a:effectLst/>
                        </a:rPr>
                        <a:t> C2)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30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 </a:t>
                      </a:r>
                      <a:r>
                        <a:rPr lang="en-US" sz="1400" dirty="0" err="1">
                          <a:effectLst/>
                        </a:rPr>
                        <a:t>ura</a:t>
                      </a:r>
                      <a:r>
                        <a:rPr lang="en-US" sz="1400" dirty="0">
                          <a:effectLst/>
                        </a:rPr>
                        <a:t> 30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err="1">
                          <a:effectLst/>
                        </a:rPr>
                        <a:t>pribl</a:t>
                      </a:r>
                      <a:r>
                        <a:rPr lang="en-US" sz="1400" dirty="0">
                          <a:effectLst/>
                        </a:rPr>
                        <a:t>. 40 </a:t>
                      </a:r>
                      <a:r>
                        <a:rPr lang="en-US" sz="1400" dirty="0" err="1">
                          <a:effectLst/>
                        </a:rPr>
                        <a:t>minut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tc>
                  <a:txBody>
                    <a:bodyPr/>
                    <a:lstStyle/>
                    <a:p>
                      <a:pPr algn="ctr">
                        <a:lnSpc>
                          <a:spcPct val="107000"/>
                        </a:lnSpc>
                        <a:spcAft>
                          <a:spcPts val="0"/>
                        </a:spcAft>
                      </a:pPr>
                      <a:r>
                        <a:rPr lang="en-US" sz="1400" dirty="0">
                          <a:effectLst/>
                        </a:rPr>
                        <a:t>16 </a:t>
                      </a:r>
                      <a:r>
                        <a:rPr lang="en-US" sz="1400" dirty="0" err="1">
                          <a:effectLst/>
                        </a:rPr>
                        <a:t>minut</a:t>
                      </a:r>
                      <a:r>
                        <a:rPr lang="en-US" sz="1400" dirty="0">
                          <a:effectLst/>
                        </a:rPr>
                        <a:t> za par </a:t>
                      </a:r>
                      <a:r>
                        <a:rPr lang="en-US" sz="1400" dirty="0" err="1">
                          <a:effectLst/>
                        </a:rPr>
                        <a:t>kandidatov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984" marR="59984" marT="0" marB="0" anchor="ctr"/>
                </a:tc>
                <a:extLst>
                  <a:ext uri="{0D108BD9-81ED-4DB2-BD59-A6C34878D82A}">
                    <a16:rowId xmlns:a16="http://schemas.microsoft.com/office/drawing/2014/main" val="10003"/>
                  </a:ext>
                </a:extLst>
              </a:tr>
            </a:tbl>
          </a:graphicData>
        </a:graphic>
      </p:graphicFrame>
      <p:sp>
        <p:nvSpPr>
          <p:cNvPr id="3" name="Rectangle 1"/>
          <p:cNvSpPr>
            <a:spLocks noChangeArrowheads="1"/>
          </p:cNvSpPr>
          <p:nvPr/>
        </p:nvSpPr>
        <p:spPr bwMode="auto">
          <a:xfrm>
            <a:off x="685800" y="31210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 name="Straight Connector 4"/>
          <p:cNvCxnSpPr/>
          <p:nvPr/>
        </p:nvCxnSpPr>
        <p:spPr bwMode="auto">
          <a:xfrm>
            <a:off x="685800" y="2060849"/>
            <a:ext cx="2878088" cy="86409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9" name="Picture 8">
            <a:extLst>
              <a:ext uri="{FF2B5EF4-FFF2-40B4-BE49-F238E27FC236}">
                <a16:creationId xmlns:a16="http://schemas.microsoft.com/office/drawing/2014/main" id="{12A92076-4CF1-4BDB-87FC-5792E0FD755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368353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Text Box 14"/>
          <p:cNvSpPr txBox="1">
            <a:spLocks noChangeArrowheads="1"/>
          </p:cNvSpPr>
          <p:nvPr/>
        </p:nvSpPr>
        <p:spPr bwMode="auto">
          <a:xfrm>
            <a:off x="827584" y="1978575"/>
            <a:ext cx="756084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lvl="1">
              <a:spcBef>
                <a:spcPts val="600"/>
              </a:spcBef>
              <a:spcAft>
                <a:spcPts val="600"/>
              </a:spcAft>
            </a:pPr>
            <a:endParaRPr lang="en-GB" dirty="0"/>
          </a:p>
        </p:txBody>
      </p:sp>
      <p:sp>
        <p:nvSpPr>
          <p:cNvPr id="4112" name="Text Box 16"/>
          <p:cNvSpPr txBox="1">
            <a:spLocks noChangeArrowheads="1"/>
          </p:cNvSpPr>
          <p:nvPr/>
        </p:nvSpPr>
        <p:spPr bwMode="auto">
          <a:xfrm>
            <a:off x="685800" y="304800"/>
            <a:ext cx="6705600" cy="553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3000" b="1" dirty="0">
                <a:solidFill>
                  <a:srgbClr val="002469"/>
                </a:solidFill>
              </a:rPr>
              <a:t>Vsi izpiti Cambridge English</a:t>
            </a:r>
            <a:endParaRPr lang="en-US" sz="3000" b="1" dirty="0">
              <a:solidFill>
                <a:srgbClr val="002469"/>
              </a:solidFill>
            </a:endParaRPr>
          </a:p>
        </p:txBody>
      </p:sp>
      <p:pic>
        <p:nvPicPr>
          <p:cNvPr id="4114" name="Picture 18"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
          <p:cNvSpPr>
            <a:spLocks noChangeArrowheads="1"/>
          </p:cNvSpPr>
          <p:nvPr/>
        </p:nvSpPr>
        <p:spPr bwMode="auto">
          <a:xfrm>
            <a:off x="685800" y="31210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50" name="Picture 2" descr="Cambridge English Scale full ran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997010"/>
            <a:ext cx="8492856" cy="580904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2A3566C0-5C0A-49D1-81AD-8236EB1C0DF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3467112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685800" y="304800"/>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altLang="en-US" sz="3200" b="1" dirty="0">
                <a:solidFill>
                  <a:srgbClr val="002469"/>
                </a:solidFill>
              </a:rPr>
              <a:t>Priprava na izpite</a:t>
            </a:r>
            <a:endParaRPr lang="en-US" dirty="0"/>
          </a:p>
        </p:txBody>
      </p:sp>
      <p:pic>
        <p:nvPicPr>
          <p:cNvPr id="15364" name="Picture 4"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5365" name="Picture 5"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4"/>
          <p:cNvSpPr txBox="1">
            <a:spLocks noChangeArrowheads="1"/>
          </p:cNvSpPr>
          <p:nvPr/>
        </p:nvSpPr>
        <p:spPr bwMode="auto">
          <a:xfrm>
            <a:off x="632992" y="1412776"/>
            <a:ext cx="7899448" cy="4154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342900" indent="-342900">
              <a:buFontTx/>
              <a:buChar char="-"/>
            </a:pPr>
            <a:r>
              <a:rPr lang="sl-SI" b="1" dirty="0"/>
              <a:t>vsako šolsko leto od oktobra do marca</a:t>
            </a:r>
          </a:p>
          <a:p>
            <a:pPr marL="342900" lvl="0" indent="-342900">
              <a:buFontTx/>
              <a:buChar char="-"/>
            </a:pPr>
            <a:endParaRPr lang="sl-SI" b="1" dirty="0"/>
          </a:p>
          <a:p>
            <a:pPr marL="342900" indent="-342900">
              <a:buFontTx/>
              <a:buChar char="-"/>
            </a:pPr>
            <a:r>
              <a:rPr lang="sl-SI" b="1" dirty="0"/>
              <a:t>poudarek na strategijah in tehnikah za uspešno opravljen izpit</a:t>
            </a:r>
          </a:p>
          <a:p>
            <a:pPr marL="342900" lvl="0" indent="-342900">
              <a:buFontTx/>
              <a:buChar char="-"/>
            </a:pPr>
            <a:endParaRPr lang="sl-SI" b="1" dirty="0"/>
          </a:p>
          <a:p>
            <a:pPr marL="342900" lvl="0" indent="-342900">
              <a:buFontTx/>
              <a:buChar char="-"/>
            </a:pPr>
            <a:r>
              <a:rPr lang="sl-SI" b="1" dirty="0"/>
              <a:t>20 srečanj po 2 šolski uri na </a:t>
            </a:r>
            <a:r>
              <a:rPr lang="sl-SI" b="1" dirty="0" err="1"/>
              <a:t>ŠKG</a:t>
            </a:r>
            <a:endParaRPr lang="sl-SI" b="1" dirty="0"/>
          </a:p>
          <a:p>
            <a:pPr marL="342900" lvl="0" indent="-342900">
              <a:buFontTx/>
              <a:buChar char="-"/>
            </a:pPr>
            <a:endParaRPr lang="sl-SI" b="1" dirty="0"/>
          </a:p>
          <a:p>
            <a:pPr marL="342900" lvl="0" indent="-342900">
              <a:buFontTx/>
              <a:buChar char="-"/>
            </a:pPr>
            <a:r>
              <a:rPr lang="sl-SI" b="1" dirty="0"/>
              <a:t>o</a:t>
            </a:r>
            <a:r>
              <a:rPr lang="en-US" b="1" dirty="0" err="1"/>
              <a:t>bičajno</a:t>
            </a:r>
            <a:r>
              <a:rPr lang="en-US" b="1" dirty="0"/>
              <a:t> </a:t>
            </a:r>
            <a:r>
              <a:rPr lang="sl-SI" b="1" dirty="0"/>
              <a:t>četrtki, 14.30-16.00 (Med epidemijo srečanja potekajo na daljavo.)</a:t>
            </a:r>
          </a:p>
          <a:p>
            <a:pPr lvl="0"/>
            <a:endParaRPr lang="sl-SI" b="1" dirty="0"/>
          </a:p>
          <a:p>
            <a:pPr marL="342900" lvl="0" indent="-342900">
              <a:buFontTx/>
              <a:buChar char="-"/>
            </a:pPr>
            <a:endParaRPr lang="sl-SI" b="1" dirty="0"/>
          </a:p>
        </p:txBody>
      </p:sp>
      <p:pic>
        <p:nvPicPr>
          <p:cNvPr id="6" name="Picture 5">
            <a:extLst>
              <a:ext uri="{FF2B5EF4-FFF2-40B4-BE49-F238E27FC236}">
                <a16:creationId xmlns:a16="http://schemas.microsoft.com/office/drawing/2014/main" id="{B1616861-2B7F-40D3-B9ED-86556FD993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29188"/>
            <a:ext cx="1958340" cy="1211580"/>
          </a:xfrm>
          <a:prstGeom prst="rect">
            <a:avLst/>
          </a:prstGeom>
          <a:noFill/>
          <a:ln>
            <a:noFill/>
          </a:ln>
        </p:spPr>
      </p:pic>
    </p:spTree>
    <p:extLst>
      <p:ext uri="{BB962C8B-B14F-4D97-AF65-F5344CB8AC3E}">
        <p14:creationId xmlns:p14="http://schemas.microsoft.com/office/powerpoint/2010/main" val="336839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685800" y="818129"/>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altLang="en-US" sz="3200" b="1" dirty="0">
                <a:solidFill>
                  <a:srgbClr val="002469"/>
                </a:solidFill>
              </a:rPr>
              <a:t>Roki, prijava, cene</a:t>
            </a:r>
            <a:endParaRPr lang="en-US" dirty="0"/>
          </a:p>
        </p:txBody>
      </p:sp>
      <p:pic>
        <p:nvPicPr>
          <p:cNvPr id="15364" name="Picture 4"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722784"/>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5365" name="Picture 5"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894329"/>
            <a:ext cx="214313"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4"/>
          <p:cNvSpPr txBox="1">
            <a:spLocks noChangeArrowheads="1"/>
          </p:cNvSpPr>
          <p:nvPr/>
        </p:nvSpPr>
        <p:spPr bwMode="auto">
          <a:xfrm>
            <a:off x="632992" y="2060848"/>
            <a:ext cx="7899448" cy="3354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342900" lvl="0" indent="-342900">
              <a:buFontTx/>
              <a:buChar char="-"/>
            </a:pPr>
            <a:r>
              <a:rPr lang="sl-SI" b="1" dirty="0"/>
              <a:t>Izpite izvajamo vsako leto praviloma marca, junija in decembra. </a:t>
            </a:r>
          </a:p>
          <a:p>
            <a:pPr marL="342900" lvl="0" indent="-342900">
              <a:buFontTx/>
              <a:buChar char="-"/>
            </a:pPr>
            <a:endParaRPr lang="sl-SI" b="1" dirty="0"/>
          </a:p>
          <a:p>
            <a:pPr marL="342900" lvl="0" indent="-342900">
              <a:buFontTx/>
              <a:buChar char="-"/>
            </a:pPr>
            <a:r>
              <a:rPr lang="sl-SI" b="1" dirty="0"/>
              <a:t>Aktualni roki in vse podrobnosti so na www.mint.si. </a:t>
            </a:r>
          </a:p>
          <a:p>
            <a:pPr marL="342900" lvl="0" indent="-342900">
              <a:buFontTx/>
              <a:buChar char="-"/>
            </a:pPr>
            <a:endParaRPr lang="sl-SI" b="1" dirty="0"/>
          </a:p>
          <a:p>
            <a:pPr marL="342900" lvl="0" indent="-342900">
              <a:buFontTx/>
              <a:buChar char="-"/>
            </a:pPr>
            <a:r>
              <a:rPr lang="sl-SI" b="1" dirty="0"/>
              <a:t>Dijakom </a:t>
            </a:r>
            <a:r>
              <a:rPr lang="sl-SI" b="1" dirty="0" err="1"/>
              <a:t>ŠKG</a:t>
            </a:r>
            <a:r>
              <a:rPr lang="sl-SI" b="1" dirty="0"/>
              <a:t> priznamo 10-odstotni popust na </a:t>
            </a:r>
            <a:r>
              <a:rPr lang="sl-SI" b="1" dirty="0" err="1"/>
              <a:t>izpitnino</a:t>
            </a:r>
            <a:r>
              <a:rPr lang="sl-SI" b="1" dirty="0"/>
              <a:t> </a:t>
            </a:r>
          </a:p>
          <a:p>
            <a:pPr lvl="0"/>
            <a:r>
              <a:rPr lang="sl-SI" sz="2000" b="1" dirty="0"/>
              <a:t>     </a:t>
            </a:r>
            <a:endParaRPr lang="sl-SI" sz="2000" dirty="0"/>
          </a:p>
        </p:txBody>
      </p:sp>
      <p:pic>
        <p:nvPicPr>
          <p:cNvPr id="6" name="Picture 5">
            <a:extLst>
              <a:ext uri="{FF2B5EF4-FFF2-40B4-BE49-F238E27FC236}">
                <a16:creationId xmlns:a16="http://schemas.microsoft.com/office/drawing/2014/main" id="{93E79716-C784-4F22-9C9B-6D0991658F5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20272" y="456509"/>
            <a:ext cx="1958340" cy="1211580"/>
          </a:xfrm>
          <a:prstGeom prst="rect">
            <a:avLst/>
          </a:prstGeom>
          <a:noFill/>
          <a:ln>
            <a:noFill/>
          </a:ln>
        </p:spPr>
      </p:pic>
    </p:spTree>
    <p:extLst>
      <p:ext uri="{BB962C8B-B14F-4D97-AF65-F5344CB8AC3E}">
        <p14:creationId xmlns:p14="http://schemas.microsoft.com/office/powerpoint/2010/main" val="2843481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Text Box 14"/>
          <p:cNvSpPr txBox="1">
            <a:spLocks noChangeArrowheads="1"/>
          </p:cNvSpPr>
          <p:nvPr/>
        </p:nvSpPr>
        <p:spPr bwMode="auto">
          <a:xfrm>
            <a:off x="899592" y="1628800"/>
            <a:ext cx="7776864" cy="5632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sl-SI" sz="2000" dirty="0"/>
              <a:t>Pred maturo sem se odločila opraviti izpit FCE, ki je po zahtevnosti podoben maturi. Ker se je izkazalo, da sem izpit opravila z lahkoto, sem se odločila, da maturo opravljam na višji ravni in jo tudi odlično opravila. Priporočam vsem, saj poleg znanja pridobiš tudi samozavest.</a:t>
            </a:r>
            <a:br>
              <a:rPr lang="en-GB" sz="2000" dirty="0"/>
            </a:br>
            <a:br>
              <a:rPr lang="en-GB" sz="2000" dirty="0"/>
            </a:br>
            <a:r>
              <a:rPr lang="sl-SI" sz="2000" b="1" dirty="0"/>
              <a:t>Dora Mahkovic, zlata maturantka 2008</a:t>
            </a:r>
            <a:endParaRPr lang="en-US" sz="2000" b="1" dirty="0"/>
          </a:p>
          <a:p>
            <a:endParaRPr lang="en-US" sz="2000" dirty="0"/>
          </a:p>
          <a:p>
            <a:endParaRPr lang="en-GB" sz="2000" dirty="0"/>
          </a:p>
          <a:p>
            <a:r>
              <a:rPr lang="sl-SI" sz="2000" dirty="0"/>
              <a:t>CAE izpit sem opravil pred maturo, med študijem pa mi je omogočil prakso v </a:t>
            </a:r>
            <a:r>
              <a:rPr lang="sl-SI" sz="2000" dirty="0" err="1"/>
              <a:t>Newcastlu</a:t>
            </a:r>
            <a:r>
              <a:rPr lang="sl-SI" sz="2000" dirty="0"/>
              <a:t>,  za katero sem potreboval dokazilo o znanju jezika. Certifikat je uporaben za različne namene in ga je koristno imeti.</a:t>
            </a:r>
            <a:endParaRPr lang="en-GB" sz="2000" dirty="0"/>
          </a:p>
          <a:p>
            <a:endParaRPr lang="sl-SI" sz="2000" dirty="0"/>
          </a:p>
          <a:p>
            <a:r>
              <a:rPr lang="sl-SI" sz="2000" b="1" dirty="0"/>
              <a:t>Jure Salobir, maturant 2009</a:t>
            </a:r>
            <a:endParaRPr lang="en-US" sz="2000" b="1" dirty="0"/>
          </a:p>
          <a:p>
            <a:endParaRPr lang="en-US" sz="2000" dirty="0"/>
          </a:p>
          <a:p>
            <a:endParaRPr lang="sl-SI" sz="2000" dirty="0"/>
          </a:p>
          <a:p>
            <a:endParaRPr lang="sl-SI" sz="2000" dirty="0"/>
          </a:p>
        </p:txBody>
      </p:sp>
      <p:sp>
        <p:nvSpPr>
          <p:cNvPr id="4112" name="Text Box 16"/>
          <p:cNvSpPr txBox="1">
            <a:spLocks noChangeArrowheads="1"/>
          </p:cNvSpPr>
          <p:nvPr/>
        </p:nvSpPr>
        <p:spPr bwMode="auto">
          <a:xfrm>
            <a:off x="685800" y="304800"/>
            <a:ext cx="6705600"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altLang="en-US" sz="3200" b="1" dirty="0">
                <a:solidFill>
                  <a:srgbClr val="002469"/>
                </a:solidFill>
              </a:rPr>
              <a:t>Mnenja</a:t>
            </a:r>
          </a:p>
        </p:txBody>
      </p:sp>
      <p:pic>
        <p:nvPicPr>
          <p:cNvPr id="4114" name="Picture 18" descr="I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2286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1B948E97-0BF0-4414-B822-479A5BE993D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92280" y="228600"/>
            <a:ext cx="1958340" cy="1211580"/>
          </a:xfrm>
          <a:prstGeom prst="rect">
            <a:avLst/>
          </a:prstGeom>
          <a:noFill/>
          <a:ln>
            <a:noFill/>
          </a:ln>
        </p:spPr>
      </p:pic>
    </p:spTree>
    <p:extLst>
      <p:ext uri="{BB962C8B-B14F-4D97-AF65-F5344CB8AC3E}">
        <p14:creationId xmlns:p14="http://schemas.microsoft.com/office/powerpoint/2010/main" val="2490783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Text Box 4"/>
          <p:cNvSpPr txBox="1">
            <a:spLocks noChangeArrowheads="1"/>
          </p:cNvSpPr>
          <p:nvPr/>
        </p:nvSpPr>
        <p:spPr bwMode="auto">
          <a:xfrm>
            <a:off x="899592" y="2069813"/>
            <a:ext cx="7010400" cy="18158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sl-SI" sz="3200" b="1" dirty="0">
                <a:solidFill>
                  <a:srgbClr val="00B0F0"/>
                </a:solidFill>
                <a:latin typeface="Calibri" pitchFamily="1" charset="0"/>
                <a:hlinkClick r:id="rId3"/>
              </a:rPr>
              <a:t>Na ŠKG</a:t>
            </a:r>
            <a:r>
              <a:rPr lang="sl-SI" sz="3200" b="1" dirty="0">
                <a:solidFill>
                  <a:srgbClr val="00B050"/>
                </a:solidFill>
                <a:latin typeface="Calibri" pitchFamily="1" charset="0"/>
                <a:hlinkClick r:id="rId3"/>
              </a:rPr>
              <a:t>: </a:t>
            </a:r>
            <a:r>
              <a:rPr lang="sl-SI" sz="3200" b="1" dirty="0" err="1">
                <a:solidFill>
                  <a:srgbClr val="636B70"/>
                </a:solidFill>
                <a:latin typeface="Calibri" pitchFamily="1" charset="0"/>
                <a:hlinkClick r:id="rId3"/>
              </a:rPr>
              <a:t>Lily</a:t>
            </a:r>
            <a:r>
              <a:rPr lang="sl-SI" sz="3200" b="1" dirty="0">
                <a:solidFill>
                  <a:srgbClr val="636B70"/>
                </a:solidFill>
                <a:latin typeface="Calibri" pitchFamily="1" charset="0"/>
                <a:hlinkClick r:id="rId3"/>
              </a:rPr>
              <a:t> Schweiger Kotar, prof. </a:t>
            </a:r>
            <a:r>
              <a:rPr lang="sl-SI" b="1" dirty="0">
                <a:solidFill>
                  <a:srgbClr val="636B70"/>
                </a:solidFill>
                <a:latin typeface="Calibri" pitchFamily="1" charset="0"/>
                <a:hlinkClick r:id="rId3"/>
              </a:rPr>
              <a:t>lily.schweiger@stanislav.si </a:t>
            </a:r>
          </a:p>
          <a:p>
            <a:pPr algn="ctr"/>
            <a:r>
              <a:rPr lang="sl-SI" sz="3200" b="1" dirty="0">
                <a:solidFill>
                  <a:srgbClr val="636B70"/>
                </a:solidFill>
                <a:latin typeface="Calibri" pitchFamily="1" charset="0"/>
                <a:hlinkClick r:id="rId3"/>
              </a:rPr>
              <a:t>Na </a:t>
            </a:r>
            <a:r>
              <a:rPr lang="sl-SI" sz="3200" b="1" dirty="0" err="1">
                <a:solidFill>
                  <a:srgbClr val="636B70"/>
                </a:solidFill>
                <a:latin typeface="Calibri" pitchFamily="1" charset="0"/>
                <a:hlinkClick r:id="rId3"/>
              </a:rPr>
              <a:t>Mintu</a:t>
            </a:r>
            <a:r>
              <a:rPr lang="sl-SI" sz="3200" b="1" dirty="0">
                <a:solidFill>
                  <a:srgbClr val="636B70"/>
                </a:solidFill>
                <a:latin typeface="Calibri" pitchFamily="1" charset="0"/>
                <a:hlinkClick r:id="rId3"/>
              </a:rPr>
              <a:t>: info@mint.si</a:t>
            </a:r>
            <a:r>
              <a:rPr lang="sl-SI" sz="3200" b="1" dirty="0">
                <a:solidFill>
                  <a:srgbClr val="636B70"/>
                </a:solidFill>
                <a:latin typeface="Calibri" pitchFamily="1" charset="0"/>
              </a:rPr>
              <a:t> ali 080 64 68</a:t>
            </a:r>
          </a:p>
          <a:p>
            <a:pPr algn="ctr"/>
            <a:r>
              <a:rPr lang="en-GB" b="1" dirty="0" err="1">
                <a:solidFill>
                  <a:srgbClr val="636B70"/>
                </a:solidFill>
                <a:latin typeface="Calibri" pitchFamily="1" charset="0"/>
              </a:rPr>
              <a:t>Primož</a:t>
            </a:r>
            <a:r>
              <a:rPr lang="en-GB" b="1" dirty="0">
                <a:solidFill>
                  <a:srgbClr val="636B70"/>
                </a:solidFill>
                <a:latin typeface="Calibri" pitchFamily="1" charset="0"/>
              </a:rPr>
              <a:t> </a:t>
            </a:r>
            <a:r>
              <a:rPr lang="en-GB" b="1" dirty="0" err="1">
                <a:solidFill>
                  <a:srgbClr val="636B70"/>
                </a:solidFill>
                <a:latin typeface="Calibri" pitchFamily="1" charset="0"/>
              </a:rPr>
              <a:t>Šušterič</a:t>
            </a:r>
            <a:r>
              <a:rPr lang="en-GB" b="1" dirty="0">
                <a:solidFill>
                  <a:srgbClr val="636B70"/>
                </a:solidFill>
                <a:latin typeface="Calibri" pitchFamily="1" charset="0"/>
              </a:rPr>
              <a:t>, 01 300 4 313</a:t>
            </a:r>
            <a:r>
              <a:rPr lang="sl-SI" b="1" dirty="0">
                <a:solidFill>
                  <a:srgbClr val="636B70"/>
                </a:solidFill>
                <a:latin typeface="Calibri" pitchFamily="1" charset="0"/>
              </a:rPr>
              <a:t>,</a:t>
            </a:r>
            <a:r>
              <a:rPr lang="en-GB" b="1" dirty="0">
                <a:solidFill>
                  <a:srgbClr val="636B70"/>
                </a:solidFill>
                <a:latin typeface="Calibri" pitchFamily="1" charset="0"/>
              </a:rPr>
              <a:t>Centre Exam manager</a:t>
            </a:r>
            <a:endParaRPr lang="en-US" b="1" dirty="0">
              <a:solidFill>
                <a:srgbClr val="636B70"/>
              </a:solidFill>
              <a:latin typeface="Calibri" pitchFamily="1" charset="0"/>
            </a:endParaRPr>
          </a:p>
        </p:txBody>
      </p:sp>
      <p:sp>
        <p:nvSpPr>
          <p:cNvPr id="74759" name="Text Box 7"/>
          <p:cNvSpPr txBox="1">
            <a:spLocks noChangeArrowheads="1"/>
          </p:cNvSpPr>
          <p:nvPr/>
        </p:nvSpPr>
        <p:spPr bwMode="auto">
          <a:xfrm>
            <a:off x="583462" y="345137"/>
            <a:ext cx="6705600" cy="13234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sl-SI" sz="3200" b="1" dirty="0">
                <a:solidFill>
                  <a:srgbClr val="002469"/>
                </a:solidFill>
              </a:rPr>
              <a:t>Imate</a:t>
            </a:r>
            <a:r>
              <a:rPr lang="sl-SI" dirty="0"/>
              <a:t> </a:t>
            </a:r>
            <a:r>
              <a:rPr lang="sl-SI" sz="3200" b="1" dirty="0">
                <a:solidFill>
                  <a:srgbClr val="002469"/>
                </a:solidFill>
              </a:rPr>
              <a:t>vprašanja?</a:t>
            </a:r>
          </a:p>
          <a:p>
            <a:pPr>
              <a:spcBef>
                <a:spcPct val="50000"/>
              </a:spcBef>
            </a:pPr>
            <a:endParaRPr lang="en-US" sz="3200" b="1" dirty="0">
              <a:solidFill>
                <a:srgbClr val="002469"/>
              </a:solidFill>
            </a:endParaRPr>
          </a:p>
        </p:txBody>
      </p:sp>
      <p:pic>
        <p:nvPicPr>
          <p:cNvPr id="74760" name="Picture 8" descr="i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
            <a:ext cx="214313" cy="381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0" descr="D:\JESEN 2003\Design\Logo\www PPT.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560" y="5971138"/>
            <a:ext cx="2067645" cy="36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5" descr="PP"/>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3962400"/>
            <a:ext cx="9144000" cy="7080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DFC65D9-AF3B-411A-937A-84B9B45D75BA}"/>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495879" y="5086505"/>
            <a:ext cx="1958340" cy="1211580"/>
          </a:xfrm>
          <a:prstGeom prst="rect">
            <a:avLst/>
          </a:prstGeom>
          <a:noFill/>
          <a:ln>
            <a:noFill/>
          </a:ln>
        </p:spPr>
      </p:pic>
    </p:spTree>
  </p:cSld>
  <p:clrMapOvr>
    <a:masterClrMapping/>
  </p:clrMapOvr>
</p:sld>
</file>

<file path=ppt/theme/theme1.xml><?xml version="1.0" encoding="utf-8"?>
<a:theme xmlns:a="http://schemas.openxmlformats.org/drawingml/2006/main" name="Mint IH Ljubljana">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Mint IH Ljubljana</Template>
  <TotalTime>831</TotalTime>
  <Words>1625</Words>
  <Application>Microsoft Office PowerPoint</Application>
  <PresentationFormat>Diaprojekcija na zaslonu (4:3)</PresentationFormat>
  <Paragraphs>135</Paragraphs>
  <Slides>10</Slides>
  <Notes>9</Notes>
  <HiddenSlides>0</HiddenSlides>
  <MMClips>0</MMClips>
  <ScaleCrop>false</ScaleCrop>
  <HeadingPairs>
    <vt:vector size="6" baseType="variant">
      <vt:variant>
        <vt:lpstr>Uporabljene pisave</vt:lpstr>
      </vt:variant>
      <vt:variant>
        <vt:i4>4</vt:i4>
      </vt:variant>
      <vt:variant>
        <vt:lpstr>Tema</vt:lpstr>
      </vt:variant>
      <vt:variant>
        <vt:i4>2</vt:i4>
      </vt:variant>
      <vt:variant>
        <vt:lpstr>Naslovi diapozitivov</vt:lpstr>
      </vt:variant>
      <vt:variant>
        <vt:i4>10</vt:i4>
      </vt:variant>
    </vt:vector>
  </HeadingPairs>
  <TitlesOfParts>
    <vt:vector size="16" baseType="lpstr">
      <vt:lpstr>ＭＳ Ｐゴシック</vt:lpstr>
      <vt:lpstr>Arial</vt:lpstr>
      <vt:lpstr>Calibri</vt:lpstr>
      <vt:lpstr>Times New Roman</vt:lpstr>
      <vt:lpstr>Mint IH Ljubljana</vt:lpstr>
      <vt:lpstr>Custom Design</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andrej</dc:creator>
  <cp:lastModifiedBy>Barbara Cergolj</cp:lastModifiedBy>
  <cp:revision>55</cp:revision>
  <cp:lastPrinted>2017-12-11T09:43:57Z</cp:lastPrinted>
  <dcterms:created xsi:type="dcterms:W3CDTF">2012-04-10T11:08:39Z</dcterms:created>
  <dcterms:modified xsi:type="dcterms:W3CDTF">2022-01-24T10:56:00Z</dcterms:modified>
</cp:coreProperties>
</file>