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 id="2147483660" r:id="rId5"/>
  </p:sldMasterIdLst>
  <p:notesMasterIdLst>
    <p:notesMasterId r:id="rId16"/>
  </p:notesMasterIdLst>
  <p:handoutMasterIdLst>
    <p:handoutMasterId r:id="rId17"/>
  </p:handoutMasterIdLst>
  <p:sldIdLst>
    <p:sldId id="256" r:id="rId6"/>
    <p:sldId id="266" r:id="rId7"/>
    <p:sldId id="272" r:id="rId8"/>
    <p:sldId id="273" r:id="rId9"/>
    <p:sldId id="280" r:id="rId10"/>
    <p:sldId id="278" r:id="rId11"/>
    <p:sldId id="279" r:id="rId12"/>
    <p:sldId id="275" r:id="rId13"/>
    <p:sldId id="263" r:id="rId14"/>
    <p:sldId id="281" r:id="rId15"/>
  </p:sldIdLst>
  <p:sldSz cx="9144000" cy="6858000" type="screen4x3"/>
  <p:notesSz cx="6735763" cy="9866313"/>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5pPr>
    <a:lvl6pPr marL="2286000" algn="l" defTabSz="914400" rtl="0" eaLnBrk="1" latinLnBrk="0" hangingPunct="1">
      <a:defRPr sz="2400" kern="1200">
        <a:solidFill>
          <a:schemeClr val="tx1"/>
        </a:solidFill>
        <a:latin typeface="Arial" charset="0"/>
        <a:ea typeface="ＭＳ Ｐゴシック" pitchFamily="1" charset="-128"/>
        <a:cs typeface="+mn-cs"/>
      </a:defRPr>
    </a:lvl6pPr>
    <a:lvl7pPr marL="2743200" algn="l" defTabSz="914400" rtl="0" eaLnBrk="1" latinLnBrk="0" hangingPunct="1">
      <a:defRPr sz="2400" kern="1200">
        <a:solidFill>
          <a:schemeClr val="tx1"/>
        </a:solidFill>
        <a:latin typeface="Arial" charset="0"/>
        <a:ea typeface="ＭＳ Ｐゴシック" pitchFamily="1" charset="-128"/>
        <a:cs typeface="+mn-cs"/>
      </a:defRPr>
    </a:lvl7pPr>
    <a:lvl8pPr marL="3200400" algn="l" defTabSz="914400" rtl="0" eaLnBrk="1" latinLnBrk="0" hangingPunct="1">
      <a:defRPr sz="2400" kern="1200">
        <a:solidFill>
          <a:schemeClr val="tx1"/>
        </a:solidFill>
        <a:latin typeface="Arial" charset="0"/>
        <a:ea typeface="ＭＳ Ｐゴシック" pitchFamily="1" charset="-128"/>
        <a:cs typeface="+mn-cs"/>
      </a:defRPr>
    </a:lvl8pPr>
    <a:lvl9pPr marL="3657600" algn="l" defTabSz="914400" rtl="0" eaLnBrk="1" latinLnBrk="0" hangingPunct="1">
      <a:defRPr sz="2400" kern="1200">
        <a:solidFill>
          <a:schemeClr val="tx1"/>
        </a:solidFill>
        <a:latin typeface="Arial" charset="0"/>
        <a:ea typeface="ＭＳ Ｐゴシック" pitchFamily="1"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0080"/>
    <a:srgbClr val="B90053"/>
    <a:srgbClr val="FFCF26"/>
    <a:srgbClr val="FFF0CB"/>
    <a:srgbClr val="FFDF91"/>
    <a:srgbClr val="636B70"/>
    <a:srgbClr val="002469"/>
    <a:srgbClr val="0034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67" autoAdjust="0"/>
    <p:restoredTop sz="88155" autoAdjust="0"/>
  </p:normalViewPr>
  <p:slideViewPr>
    <p:cSldViewPr>
      <p:cViewPr varScale="1">
        <p:scale>
          <a:sx n="76" d="100"/>
          <a:sy n="76" d="100"/>
        </p:scale>
        <p:origin x="1594" y="62"/>
      </p:cViewPr>
      <p:guideLst>
        <p:guide orient="horz" pos="2160"/>
        <p:guide pos="288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565" cy="494901"/>
          </a:xfrm>
          <a:prstGeom prst="rect">
            <a:avLst/>
          </a:prstGeom>
        </p:spPr>
        <p:txBody>
          <a:bodyPr vert="horz" lIns="90718" tIns="45359" rIns="90718" bIns="45359" rtlCol="0"/>
          <a:lstStyle>
            <a:lvl1pPr algn="l">
              <a:defRPr sz="1200"/>
            </a:lvl1pPr>
          </a:lstStyle>
          <a:p>
            <a:endParaRPr lang="en-US"/>
          </a:p>
        </p:txBody>
      </p:sp>
      <p:sp>
        <p:nvSpPr>
          <p:cNvPr id="3" name="Date Placeholder 2"/>
          <p:cNvSpPr>
            <a:spLocks noGrp="1"/>
          </p:cNvSpPr>
          <p:nvPr>
            <p:ph type="dt" sz="quarter" idx="1"/>
          </p:nvPr>
        </p:nvSpPr>
        <p:spPr>
          <a:xfrm>
            <a:off x="3814626" y="0"/>
            <a:ext cx="2919565" cy="494901"/>
          </a:xfrm>
          <a:prstGeom prst="rect">
            <a:avLst/>
          </a:prstGeom>
        </p:spPr>
        <p:txBody>
          <a:bodyPr vert="horz" lIns="90718" tIns="45359" rIns="90718" bIns="45359" rtlCol="0"/>
          <a:lstStyle>
            <a:lvl1pPr algn="r">
              <a:defRPr sz="1200"/>
            </a:lvl1pPr>
          </a:lstStyle>
          <a:p>
            <a:fld id="{7AB71737-AFF8-466F-BF7F-2231EEA2D267}" type="datetimeFigureOut">
              <a:rPr lang="en-US" smtClean="0"/>
              <a:t>1/19/2024</a:t>
            </a:fld>
            <a:endParaRPr lang="en-US"/>
          </a:p>
        </p:txBody>
      </p:sp>
      <p:sp>
        <p:nvSpPr>
          <p:cNvPr id="4" name="Footer Placeholder 3"/>
          <p:cNvSpPr>
            <a:spLocks noGrp="1"/>
          </p:cNvSpPr>
          <p:nvPr>
            <p:ph type="ftr" sz="quarter" idx="2"/>
          </p:nvPr>
        </p:nvSpPr>
        <p:spPr>
          <a:xfrm>
            <a:off x="0" y="9371412"/>
            <a:ext cx="2919565" cy="494901"/>
          </a:xfrm>
          <a:prstGeom prst="rect">
            <a:avLst/>
          </a:prstGeom>
        </p:spPr>
        <p:txBody>
          <a:bodyPr vert="horz" lIns="90718" tIns="45359" rIns="90718" bIns="45359" rtlCol="0" anchor="b"/>
          <a:lstStyle>
            <a:lvl1pPr algn="l">
              <a:defRPr sz="1200"/>
            </a:lvl1pPr>
          </a:lstStyle>
          <a:p>
            <a:endParaRPr lang="en-US"/>
          </a:p>
        </p:txBody>
      </p:sp>
      <p:sp>
        <p:nvSpPr>
          <p:cNvPr id="5" name="Slide Number Placeholder 4"/>
          <p:cNvSpPr>
            <a:spLocks noGrp="1"/>
          </p:cNvSpPr>
          <p:nvPr>
            <p:ph type="sldNum" sz="quarter" idx="3"/>
          </p:nvPr>
        </p:nvSpPr>
        <p:spPr>
          <a:xfrm>
            <a:off x="3814626" y="9371412"/>
            <a:ext cx="2919565" cy="494901"/>
          </a:xfrm>
          <a:prstGeom prst="rect">
            <a:avLst/>
          </a:prstGeom>
        </p:spPr>
        <p:txBody>
          <a:bodyPr vert="horz" lIns="90718" tIns="45359" rIns="90718" bIns="45359" rtlCol="0" anchor="b"/>
          <a:lstStyle>
            <a:lvl1pPr algn="r">
              <a:defRPr sz="1200"/>
            </a:lvl1pPr>
          </a:lstStyle>
          <a:p>
            <a:fld id="{0699EA0A-5010-4275-883F-7E05B0444E7C}" type="slidenum">
              <a:rPr lang="en-US" smtClean="0"/>
              <a:t>‹#›</a:t>
            </a:fld>
            <a:endParaRPr lang="en-US"/>
          </a:p>
        </p:txBody>
      </p:sp>
    </p:spTree>
    <p:extLst>
      <p:ext uri="{BB962C8B-B14F-4D97-AF65-F5344CB8AC3E}">
        <p14:creationId xmlns:p14="http://schemas.microsoft.com/office/powerpoint/2010/main" val="11836139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18830" cy="4933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0718" tIns="45359" rIns="90718" bIns="45359" numCol="1" anchor="t" anchorCtr="0" compatLnSpc="1">
            <a:prstTxWarp prst="textNoShape">
              <a:avLst/>
            </a:prstTxWarp>
          </a:bodyPr>
          <a:lstStyle>
            <a:lvl1pPr>
              <a:defRPr sz="1200"/>
            </a:lvl1pPr>
          </a:lstStyle>
          <a:p>
            <a:endParaRPr lang="en-US"/>
          </a:p>
        </p:txBody>
      </p:sp>
      <p:sp>
        <p:nvSpPr>
          <p:cNvPr id="8195" name="Rectangle 3"/>
          <p:cNvSpPr>
            <a:spLocks noGrp="1" noChangeArrowheads="1"/>
          </p:cNvSpPr>
          <p:nvPr>
            <p:ph type="dt" idx="1"/>
          </p:nvPr>
        </p:nvSpPr>
        <p:spPr bwMode="auto">
          <a:xfrm>
            <a:off x="3816934" y="0"/>
            <a:ext cx="2918830" cy="4933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0718" tIns="45359" rIns="90718" bIns="45359" numCol="1" anchor="t" anchorCtr="0" compatLnSpc="1">
            <a:prstTxWarp prst="textNoShape">
              <a:avLst/>
            </a:prstTxWarp>
          </a:bodyPr>
          <a:lstStyle>
            <a:lvl1pPr algn="r">
              <a:defRPr sz="1200"/>
            </a:lvl1pPr>
          </a:lstStyle>
          <a:p>
            <a:endParaRPr lang="en-US"/>
          </a:p>
        </p:txBody>
      </p:sp>
      <p:sp>
        <p:nvSpPr>
          <p:cNvPr id="8196" name="Rectangle 4"/>
          <p:cNvSpPr>
            <a:spLocks noGrp="1" noRot="1" noChangeAspect="1" noChangeArrowheads="1" noTextEdit="1"/>
          </p:cNvSpPr>
          <p:nvPr>
            <p:ph type="sldImg" idx="2"/>
          </p:nvPr>
        </p:nvSpPr>
        <p:spPr bwMode="auto">
          <a:xfrm>
            <a:off x="901700" y="741363"/>
            <a:ext cx="4932363" cy="36988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898103" y="4686500"/>
            <a:ext cx="4939560" cy="44398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0718" tIns="45359" rIns="90718" bIns="4535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8" name="Rectangle 6"/>
          <p:cNvSpPr>
            <a:spLocks noGrp="1" noChangeArrowheads="1"/>
          </p:cNvSpPr>
          <p:nvPr>
            <p:ph type="ftr" sz="quarter" idx="4"/>
          </p:nvPr>
        </p:nvSpPr>
        <p:spPr bwMode="auto">
          <a:xfrm>
            <a:off x="0" y="9372998"/>
            <a:ext cx="2918830" cy="4933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0718" tIns="45359" rIns="90718" bIns="45359" numCol="1" anchor="b" anchorCtr="0" compatLnSpc="1">
            <a:prstTxWarp prst="textNoShape">
              <a:avLst/>
            </a:prstTxWarp>
          </a:bodyPr>
          <a:lstStyle>
            <a:lvl1pPr>
              <a:defRPr sz="1200"/>
            </a:lvl1pPr>
          </a:lstStyle>
          <a:p>
            <a:endParaRPr lang="en-US"/>
          </a:p>
        </p:txBody>
      </p:sp>
      <p:sp>
        <p:nvSpPr>
          <p:cNvPr id="8199" name="Rectangle 7"/>
          <p:cNvSpPr>
            <a:spLocks noGrp="1" noChangeArrowheads="1"/>
          </p:cNvSpPr>
          <p:nvPr>
            <p:ph type="sldNum" sz="quarter" idx="5"/>
          </p:nvPr>
        </p:nvSpPr>
        <p:spPr bwMode="auto">
          <a:xfrm>
            <a:off x="3816934" y="9372998"/>
            <a:ext cx="2918830" cy="4933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0718" tIns="45359" rIns="90718" bIns="45359" numCol="1" anchor="b" anchorCtr="0" compatLnSpc="1">
            <a:prstTxWarp prst="textNoShape">
              <a:avLst/>
            </a:prstTxWarp>
          </a:bodyPr>
          <a:lstStyle>
            <a:lvl1pPr algn="r">
              <a:defRPr sz="1200"/>
            </a:lvl1pPr>
          </a:lstStyle>
          <a:p>
            <a:fld id="{2C18B7F1-A4FE-4238-A093-2928B49F45C7}" type="slidenum">
              <a:rPr lang="en-US"/>
              <a:pPr/>
              <a:t>‹#›</a:t>
            </a:fld>
            <a:endParaRPr lang="en-US"/>
          </a:p>
        </p:txBody>
      </p:sp>
    </p:spTree>
    <p:extLst>
      <p:ext uri="{BB962C8B-B14F-4D97-AF65-F5344CB8AC3E}">
        <p14:creationId xmlns:p14="http://schemas.microsoft.com/office/powerpoint/2010/main" val="30547233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02C6BD-3372-4FEF-B278-2F151C54170A}" type="slidenum">
              <a:rPr lang="en-US"/>
              <a:pPr/>
              <a:t>1</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sl-SI"/>
          </a:p>
        </p:txBody>
      </p:sp>
    </p:spTree>
    <p:extLst>
      <p:ext uri="{BB962C8B-B14F-4D97-AF65-F5344CB8AC3E}">
        <p14:creationId xmlns:p14="http://schemas.microsoft.com/office/powerpoint/2010/main" val="3294312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268668-677F-478F-84ED-D67AB24EFDB0}" type="slidenum">
              <a:rPr lang="en-US"/>
              <a:pPr/>
              <a:t>2</a:t>
            </a:fld>
            <a:endParaRPr lang="en-US"/>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endParaRPr lang="sl-SI"/>
          </a:p>
        </p:txBody>
      </p:sp>
    </p:spTree>
    <p:extLst>
      <p:ext uri="{BB962C8B-B14F-4D97-AF65-F5344CB8AC3E}">
        <p14:creationId xmlns:p14="http://schemas.microsoft.com/office/powerpoint/2010/main" val="3109570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A13D53-78FE-44CC-B0A9-D74C1E5461BF}" type="slidenum">
              <a:rPr lang="en-US"/>
              <a:pPr/>
              <a:t>3</a:t>
            </a:fld>
            <a:endParaRPr lang="en-US"/>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endParaRPr lang="sl-SI"/>
          </a:p>
        </p:txBody>
      </p:sp>
    </p:spTree>
    <p:extLst>
      <p:ext uri="{BB962C8B-B14F-4D97-AF65-F5344CB8AC3E}">
        <p14:creationId xmlns:p14="http://schemas.microsoft.com/office/powerpoint/2010/main" val="97532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268668-677F-478F-84ED-D67AB24EFDB0}" type="slidenum">
              <a:rPr lang="en-US"/>
              <a:pPr/>
              <a:t>4</a:t>
            </a:fld>
            <a:endParaRPr lang="en-US"/>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endParaRPr lang="sl-SI"/>
          </a:p>
        </p:txBody>
      </p:sp>
    </p:spTree>
    <p:extLst>
      <p:ext uri="{BB962C8B-B14F-4D97-AF65-F5344CB8AC3E}">
        <p14:creationId xmlns:p14="http://schemas.microsoft.com/office/powerpoint/2010/main" val="14757197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268668-677F-478F-84ED-D67AB24EFDB0}" type="slidenum">
              <a:rPr lang="en-US"/>
              <a:pPr/>
              <a:t>5</a:t>
            </a:fld>
            <a:endParaRPr lang="en-US"/>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endParaRPr lang="sl-SI"/>
          </a:p>
        </p:txBody>
      </p:sp>
    </p:spTree>
    <p:extLst>
      <p:ext uri="{BB962C8B-B14F-4D97-AF65-F5344CB8AC3E}">
        <p14:creationId xmlns:p14="http://schemas.microsoft.com/office/powerpoint/2010/main" val="25602444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A13D53-78FE-44CC-B0A9-D74C1E5461BF}" type="slidenum">
              <a:rPr lang="en-US"/>
              <a:pPr/>
              <a:t>6</a:t>
            </a:fld>
            <a:endParaRPr lang="en-US"/>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endParaRPr lang="sl-SI"/>
          </a:p>
        </p:txBody>
      </p:sp>
    </p:spTree>
    <p:extLst>
      <p:ext uri="{BB962C8B-B14F-4D97-AF65-F5344CB8AC3E}">
        <p14:creationId xmlns:p14="http://schemas.microsoft.com/office/powerpoint/2010/main" val="36435344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A13D53-78FE-44CC-B0A9-D74C1E5461BF}" type="slidenum">
              <a:rPr lang="en-US"/>
              <a:pPr/>
              <a:t>7</a:t>
            </a:fld>
            <a:endParaRPr lang="en-US"/>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endParaRPr lang="sl-SI"/>
          </a:p>
        </p:txBody>
      </p:sp>
    </p:spTree>
    <p:extLst>
      <p:ext uri="{BB962C8B-B14F-4D97-AF65-F5344CB8AC3E}">
        <p14:creationId xmlns:p14="http://schemas.microsoft.com/office/powerpoint/2010/main" val="3322408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268668-677F-478F-84ED-D67AB24EFDB0}" type="slidenum">
              <a:rPr lang="en-US"/>
              <a:pPr/>
              <a:t>8</a:t>
            </a:fld>
            <a:endParaRPr lang="en-US"/>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endParaRPr lang="sl-SI"/>
          </a:p>
        </p:txBody>
      </p:sp>
    </p:spTree>
    <p:extLst>
      <p:ext uri="{BB962C8B-B14F-4D97-AF65-F5344CB8AC3E}">
        <p14:creationId xmlns:p14="http://schemas.microsoft.com/office/powerpoint/2010/main" val="14066145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B4907F-299D-49CC-A8B6-5DFFD1DE3866}" type="slidenum">
              <a:rPr lang="en-US"/>
              <a:pPr/>
              <a:t>9</a:t>
            </a:fld>
            <a:endParaRPr lang="en-US"/>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p:txBody>
          <a:bodyPr/>
          <a:lstStyle/>
          <a:p>
            <a:endParaRPr lang="sl-SI"/>
          </a:p>
        </p:txBody>
      </p:sp>
    </p:spTree>
    <p:extLst>
      <p:ext uri="{BB962C8B-B14F-4D97-AF65-F5344CB8AC3E}">
        <p14:creationId xmlns:p14="http://schemas.microsoft.com/office/powerpoint/2010/main" val="90738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sl-SI"/>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sl-SI"/>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5565AF4-78FB-46B8-8248-CFEA4140F1B9}" type="slidenum">
              <a:rPr lang="en-US"/>
              <a:pPr/>
              <a:t>‹#›</a:t>
            </a:fld>
            <a:endParaRPr lang="en-US"/>
          </a:p>
        </p:txBody>
      </p:sp>
    </p:spTree>
    <p:extLst>
      <p:ext uri="{BB962C8B-B14F-4D97-AF65-F5344CB8AC3E}">
        <p14:creationId xmlns:p14="http://schemas.microsoft.com/office/powerpoint/2010/main" val="2546255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5C5C39D-25C7-42A3-9824-5AE92C9F36ED}" type="slidenum">
              <a:rPr lang="en-US"/>
              <a:pPr/>
              <a:t>‹#›</a:t>
            </a:fld>
            <a:endParaRPr lang="en-US"/>
          </a:p>
        </p:txBody>
      </p:sp>
    </p:spTree>
    <p:extLst>
      <p:ext uri="{BB962C8B-B14F-4D97-AF65-F5344CB8AC3E}">
        <p14:creationId xmlns:p14="http://schemas.microsoft.com/office/powerpoint/2010/main" val="2778323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sl-SI"/>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101CBA8-F8C2-4BFF-989C-EF8A33EBCA36}" type="slidenum">
              <a:rPr lang="en-US"/>
              <a:pPr/>
              <a:t>‹#›</a:t>
            </a:fld>
            <a:endParaRPr lang="en-US"/>
          </a:p>
        </p:txBody>
      </p:sp>
    </p:spTree>
    <p:extLst>
      <p:ext uri="{BB962C8B-B14F-4D97-AF65-F5344CB8AC3E}">
        <p14:creationId xmlns:p14="http://schemas.microsoft.com/office/powerpoint/2010/main" val="24571697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sl-SI"/>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sl-SI"/>
          </a:p>
        </p:txBody>
      </p:sp>
      <p:sp>
        <p:nvSpPr>
          <p:cNvPr id="4" name="Date Placeholder 3"/>
          <p:cNvSpPr>
            <a:spLocks noGrp="1"/>
          </p:cNvSpPr>
          <p:nvPr>
            <p:ph type="dt" sz="half" idx="10"/>
          </p:nvPr>
        </p:nvSpPr>
        <p:spPr/>
        <p:txBody>
          <a:bodyPr/>
          <a:lstStyle/>
          <a:p>
            <a:fld id="{12CE5492-2C5D-44B4-9C56-D340BCE18679}" type="datetimeFigureOut">
              <a:rPr lang="sl-SI" smtClean="0"/>
              <a:t>19. 01. 2024</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26C36FC8-D6A8-4ACA-8A34-65FF074CFF1F}" type="slidenum">
              <a:rPr lang="sl-SI" smtClean="0"/>
              <a:t>‹#›</a:t>
            </a:fld>
            <a:endParaRPr lang="sl-SI"/>
          </a:p>
        </p:txBody>
      </p:sp>
    </p:spTree>
    <p:extLst>
      <p:ext uri="{BB962C8B-B14F-4D97-AF65-F5344CB8AC3E}">
        <p14:creationId xmlns:p14="http://schemas.microsoft.com/office/powerpoint/2010/main" val="36750735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p:cNvSpPr>
            <a:spLocks noGrp="1"/>
          </p:cNvSpPr>
          <p:nvPr>
            <p:ph type="dt" sz="half" idx="10"/>
          </p:nvPr>
        </p:nvSpPr>
        <p:spPr/>
        <p:txBody>
          <a:bodyPr/>
          <a:lstStyle/>
          <a:p>
            <a:fld id="{12CE5492-2C5D-44B4-9C56-D340BCE18679}" type="datetimeFigureOut">
              <a:rPr lang="sl-SI" smtClean="0"/>
              <a:t>19. 01. 2024</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26C36FC8-D6A8-4ACA-8A34-65FF074CFF1F}" type="slidenum">
              <a:rPr lang="sl-SI" smtClean="0"/>
              <a:t>‹#›</a:t>
            </a:fld>
            <a:endParaRPr lang="sl-SI"/>
          </a:p>
        </p:txBody>
      </p:sp>
    </p:spTree>
    <p:extLst>
      <p:ext uri="{BB962C8B-B14F-4D97-AF65-F5344CB8AC3E}">
        <p14:creationId xmlns:p14="http://schemas.microsoft.com/office/powerpoint/2010/main" val="38613771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sl-S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CE5492-2C5D-44B4-9C56-D340BCE18679}" type="datetimeFigureOut">
              <a:rPr lang="sl-SI" smtClean="0"/>
              <a:t>19. 01. 2024</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26C36FC8-D6A8-4ACA-8A34-65FF074CFF1F}" type="slidenum">
              <a:rPr lang="sl-SI" smtClean="0"/>
              <a:t>‹#›</a:t>
            </a:fld>
            <a:endParaRPr lang="sl-SI"/>
          </a:p>
        </p:txBody>
      </p:sp>
    </p:spTree>
    <p:extLst>
      <p:ext uri="{BB962C8B-B14F-4D97-AF65-F5344CB8AC3E}">
        <p14:creationId xmlns:p14="http://schemas.microsoft.com/office/powerpoint/2010/main" val="25585105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p:cNvSpPr>
            <a:spLocks noGrp="1"/>
          </p:cNvSpPr>
          <p:nvPr>
            <p:ph type="dt" sz="half" idx="10"/>
          </p:nvPr>
        </p:nvSpPr>
        <p:spPr/>
        <p:txBody>
          <a:bodyPr/>
          <a:lstStyle/>
          <a:p>
            <a:fld id="{12CE5492-2C5D-44B4-9C56-D340BCE18679}" type="datetimeFigureOut">
              <a:rPr lang="sl-SI" smtClean="0"/>
              <a:t>19. 01. 2024</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26C36FC8-D6A8-4ACA-8A34-65FF074CFF1F}" type="slidenum">
              <a:rPr lang="sl-SI" smtClean="0"/>
              <a:t>‹#›</a:t>
            </a:fld>
            <a:endParaRPr lang="sl-SI"/>
          </a:p>
        </p:txBody>
      </p:sp>
    </p:spTree>
    <p:extLst>
      <p:ext uri="{BB962C8B-B14F-4D97-AF65-F5344CB8AC3E}">
        <p14:creationId xmlns:p14="http://schemas.microsoft.com/office/powerpoint/2010/main" val="36272182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sl-S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p:cNvSpPr>
            <a:spLocks noGrp="1"/>
          </p:cNvSpPr>
          <p:nvPr>
            <p:ph type="dt" sz="half" idx="10"/>
          </p:nvPr>
        </p:nvSpPr>
        <p:spPr/>
        <p:txBody>
          <a:bodyPr/>
          <a:lstStyle/>
          <a:p>
            <a:fld id="{12CE5492-2C5D-44B4-9C56-D340BCE18679}" type="datetimeFigureOut">
              <a:rPr lang="sl-SI" smtClean="0"/>
              <a:t>19. 01. 2024</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26C36FC8-D6A8-4ACA-8A34-65FF074CFF1F}" type="slidenum">
              <a:rPr lang="sl-SI" smtClean="0"/>
              <a:t>‹#›</a:t>
            </a:fld>
            <a:endParaRPr lang="sl-SI"/>
          </a:p>
        </p:txBody>
      </p:sp>
    </p:spTree>
    <p:extLst>
      <p:ext uri="{BB962C8B-B14F-4D97-AF65-F5344CB8AC3E}">
        <p14:creationId xmlns:p14="http://schemas.microsoft.com/office/powerpoint/2010/main" val="10425804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Date Placeholder 2"/>
          <p:cNvSpPr>
            <a:spLocks noGrp="1"/>
          </p:cNvSpPr>
          <p:nvPr>
            <p:ph type="dt" sz="half" idx="10"/>
          </p:nvPr>
        </p:nvSpPr>
        <p:spPr/>
        <p:txBody>
          <a:bodyPr/>
          <a:lstStyle/>
          <a:p>
            <a:fld id="{12CE5492-2C5D-44B4-9C56-D340BCE18679}" type="datetimeFigureOut">
              <a:rPr lang="sl-SI" smtClean="0"/>
              <a:t>19. 01. 2024</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26C36FC8-D6A8-4ACA-8A34-65FF074CFF1F}" type="slidenum">
              <a:rPr lang="sl-SI" smtClean="0"/>
              <a:t>‹#›</a:t>
            </a:fld>
            <a:endParaRPr lang="sl-SI"/>
          </a:p>
        </p:txBody>
      </p:sp>
    </p:spTree>
    <p:extLst>
      <p:ext uri="{BB962C8B-B14F-4D97-AF65-F5344CB8AC3E}">
        <p14:creationId xmlns:p14="http://schemas.microsoft.com/office/powerpoint/2010/main" val="19659003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CE5492-2C5D-44B4-9C56-D340BCE18679}" type="datetimeFigureOut">
              <a:rPr lang="sl-SI" smtClean="0"/>
              <a:t>19. 01. 2024</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26C36FC8-D6A8-4ACA-8A34-65FF074CFF1F}" type="slidenum">
              <a:rPr lang="sl-SI" smtClean="0"/>
              <a:t>‹#›</a:t>
            </a:fld>
            <a:endParaRPr lang="sl-SI"/>
          </a:p>
        </p:txBody>
      </p:sp>
    </p:spTree>
    <p:extLst>
      <p:ext uri="{BB962C8B-B14F-4D97-AF65-F5344CB8AC3E}">
        <p14:creationId xmlns:p14="http://schemas.microsoft.com/office/powerpoint/2010/main" val="13452144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sl-S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CE5492-2C5D-44B4-9C56-D340BCE18679}" type="datetimeFigureOut">
              <a:rPr lang="sl-SI" smtClean="0"/>
              <a:t>19. 01. 2024</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26C36FC8-D6A8-4ACA-8A34-65FF074CFF1F}" type="slidenum">
              <a:rPr lang="sl-SI" smtClean="0"/>
              <a:t>‹#›</a:t>
            </a:fld>
            <a:endParaRPr lang="sl-SI"/>
          </a:p>
        </p:txBody>
      </p:sp>
    </p:spTree>
    <p:extLst>
      <p:ext uri="{BB962C8B-B14F-4D97-AF65-F5344CB8AC3E}">
        <p14:creationId xmlns:p14="http://schemas.microsoft.com/office/powerpoint/2010/main" val="1850164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B7A60F8-8B68-4CB0-AB26-2B6A74124104}" type="slidenum">
              <a:rPr lang="en-US"/>
              <a:pPr/>
              <a:t>‹#›</a:t>
            </a:fld>
            <a:endParaRPr lang="en-US"/>
          </a:p>
        </p:txBody>
      </p:sp>
    </p:spTree>
    <p:extLst>
      <p:ext uri="{BB962C8B-B14F-4D97-AF65-F5344CB8AC3E}">
        <p14:creationId xmlns:p14="http://schemas.microsoft.com/office/powerpoint/2010/main" val="33640309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sl-S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CE5492-2C5D-44B4-9C56-D340BCE18679}" type="datetimeFigureOut">
              <a:rPr lang="sl-SI" smtClean="0"/>
              <a:t>19. 01. 2024</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26C36FC8-D6A8-4ACA-8A34-65FF074CFF1F}" type="slidenum">
              <a:rPr lang="sl-SI" smtClean="0"/>
              <a:t>‹#›</a:t>
            </a:fld>
            <a:endParaRPr lang="sl-SI"/>
          </a:p>
        </p:txBody>
      </p:sp>
    </p:spTree>
    <p:extLst>
      <p:ext uri="{BB962C8B-B14F-4D97-AF65-F5344CB8AC3E}">
        <p14:creationId xmlns:p14="http://schemas.microsoft.com/office/powerpoint/2010/main" val="30639893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p:cNvSpPr>
            <a:spLocks noGrp="1"/>
          </p:cNvSpPr>
          <p:nvPr>
            <p:ph type="dt" sz="half" idx="10"/>
          </p:nvPr>
        </p:nvSpPr>
        <p:spPr/>
        <p:txBody>
          <a:bodyPr/>
          <a:lstStyle/>
          <a:p>
            <a:fld id="{12CE5492-2C5D-44B4-9C56-D340BCE18679}" type="datetimeFigureOut">
              <a:rPr lang="sl-SI" smtClean="0"/>
              <a:t>19. 01. 2024</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26C36FC8-D6A8-4ACA-8A34-65FF074CFF1F}" type="slidenum">
              <a:rPr lang="sl-SI" smtClean="0"/>
              <a:t>‹#›</a:t>
            </a:fld>
            <a:endParaRPr lang="sl-SI"/>
          </a:p>
        </p:txBody>
      </p:sp>
    </p:spTree>
    <p:extLst>
      <p:ext uri="{BB962C8B-B14F-4D97-AF65-F5344CB8AC3E}">
        <p14:creationId xmlns:p14="http://schemas.microsoft.com/office/powerpoint/2010/main" val="12890330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sl-SI"/>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p:cNvSpPr>
            <a:spLocks noGrp="1"/>
          </p:cNvSpPr>
          <p:nvPr>
            <p:ph type="dt" sz="half" idx="10"/>
          </p:nvPr>
        </p:nvSpPr>
        <p:spPr/>
        <p:txBody>
          <a:bodyPr/>
          <a:lstStyle/>
          <a:p>
            <a:fld id="{12CE5492-2C5D-44B4-9C56-D340BCE18679}" type="datetimeFigureOut">
              <a:rPr lang="sl-SI" smtClean="0"/>
              <a:t>19. 01. 2024</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26C36FC8-D6A8-4ACA-8A34-65FF074CFF1F}" type="slidenum">
              <a:rPr lang="sl-SI" smtClean="0"/>
              <a:t>‹#›</a:t>
            </a:fld>
            <a:endParaRPr lang="sl-SI"/>
          </a:p>
        </p:txBody>
      </p:sp>
    </p:spTree>
    <p:extLst>
      <p:ext uri="{BB962C8B-B14F-4D97-AF65-F5344CB8AC3E}">
        <p14:creationId xmlns:p14="http://schemas.microsoft.com/office/powerpoint/2010/main" val="21878114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Date Placeholder 2"/>
          <p:cNvSpPr>
            <a:spLocks noGrp="1"/>
          </p:cNvSpPr>
          <p:nvPr>
            <p:ph type="dt" sz="half" idx="10"/>
          </p:nvPr>
        </p:nvSpPr>
        <p:spPr/>
        <p:txBody>
          <a:bodyPr/>
          <a:lstStyle/>
          <a:p>
            <a:fld id="{12CE5492-2C5D-44B4-9C56-D340BCE18679}" type="datetimeFigureOut">
              <a:rPr lang="sl-SI" smtClean="0"/>
              <a:t>19. 01. 2024</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26C36FC8-D6A8-4ACA-8A34-65FF074CFF1F}" type="slidenum">
              <a:rPr lang="sl-SI" smtClean="0"/>
              <a:t>‹#›</a:t>
            </a:fld>
            <a:endParaRPr lang="sl-SI"/>
          </a:p>
        </p:txBody>
      </p:sp>
    </p:spTree>
    <p:extLst>
      <p:ext uri="{BB962C8B-B14F-4D97-AF65-F5344CB8AC3E}">
        <p14:creationId xmlns:p14="http://schemas.microsoft.com/office/powerpoint/2010/main" val="1766852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sl-S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0D53B63-BCD0-403C-9C3F-549353048164}" type="slidenum">
              <a:rPr lang="en-US"/>
              <a:pPr/>
              <a:t>‹#›</a:t>
            </a:fld>
            <a:endParaRPr lang="en-US"/>
          </a:p>
        </p:txBody>
      </p:sp>
    </p:spTree>
    <p:extLst>
      <p:ext uri="{BB962C8B-B14F-4D97-AF65-F5344CB8AC3E}">
        <p14:creationId xmlns:p14="http://schemas.microsoft.com/office/powerpoint/2010/main" val="3153460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C272FBC-6578-46A0-A560-8D02F218B89D}" type="slidenum">
              <a:rPr lang="en-US"/>
              <a:pPr/>
              <a:t>‹#›</a:t>
            </a:fld>
            <a:endParaRPr lang="en-US"/>
          </a:p>
        </p:txBody>
      </p:sp>
    </p:spTree>
    <p:extLst>
      <p:ext uri="{BB962C8B-B14F-4D97-AF65-F5344CB8AC3E}">
        <p14:creationId xmlns:p14="http://schemas.microsoft.com/office/powerpoint/2010/main" val="1105656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sl-S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9C6B8FAA-94CB-4CEB-9719-71D87AA9162A}" type="slidenum">
              <a:rPr lang="en-US"/>
              <a:pPr/>
              <a:t>‹#›</a:t>
            </a:fld>
            <a:endParaRPr lang="en-US"/>
          </a:p>
        </p:txBody>
      </p:sp>
    </p:spTree>
    <p:extLst>
      <p:ext uri="{BB962C8B-B14F-4D97-AF65-F5344CB8AC3E}">
        <p14:creationId xmlns:p14="http://schemas.microsoft.com/office/powerpoint/2010/main" val="2939905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6189587-4EE2-4B80-B822-1A63CA34FDC5}" type="slidenum">
              <a:rPr lang="en-US"/>
              <a:pPr/>
              <a:t>‹#›</a:t>
            </a:fld>
            <a:endParaRPr lang="en-US"/>
          </a:p>
        </p:txBody>
      </p:sp>
    </p:spTree>
    <p:extLst>
      <p:ext uri="{BB962C8B-B14F-4D97-AF65-F5344CB8AC3E}">
        <p14:creationId xmlns:p14="http://schemas.microsoft.com/office/powerpoint/2010/main" val="2765331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0869E70-46A7-490B-9BCE-AA86FA48EBC3}" type="slidenum">
              <a:rPr lang="en-US"/>
              <a:pPr/>
              <a:t>‹#›</a:t>
            </a:fld>
            <a:endParaRPr lang="en-US"/>
          </a:p>
        </p:txBody>
      </p:sp>
    </p:spTree>
    <p:extLst>
      <p:ext uri="{BB962C8B-B14F-4D97-AF65-F5344CB8AC3E}">
        <p14:creationId xmlns:p14="http://schemas.microsoft.com/office/powerpoint/2010/main" val="790189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sl-S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498A855-D63C-48C8-B6BE-A6DCC18CC278}" type="slidenum">
              <a:rPr lang="en-US"/>
              <a:pPr/>
              <a:t>‹#›</a:t>
            </a:fld>
            <a:endParaRPr lang="en-US"/>
          </a:p>
        </p:txBody>
      </p:sp>
    </p:spTree>
    <p:extLst>
      <p:ext uri="{BB962C8B-B14F-4D97-AF65-F5344CB8AC3E}">
        <p14:creationId xmlns:p14="http://schemas.microsoft.com/office/powerpoint/2010/main" val="2841267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sl-S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sl-SI"/>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A9EE587-CC3A-4C93-A053-DA0610AD1D11}" type="slidenum">
              <a:rPr lang="en-US"/>
              <a:pPr/>
              <a:t>‹#›</a:t>
            </a:fld>
            <a:endParaRPr lang="en-US"/>
          </a:p>
        </p:txBody>
      </p:sp>
    </p:spTree>
    <p:extLst>
      <p:ext uri="{BB962C8B-B14F-4D97-AF65-F5344CB8AC3E}">
        <p14:creationId xmlns:p14="http://schemas.microsoft.com/office/powerpoint/2010/main" val="1598088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vl1pPr>
          </a:lstStyle>
          <a:p>
            <a:fld id="{FEF6EAD7-9CB4-4821-9FD6-17F9B8C1A5F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ea typeface="ＭＳ Ｐゴシック" pitchFamily="1" charset="-128"/>
        </a:defRPr>
      </a:lvl2pPr>
      <a:lvl3pPr algn="ctr" rtl="0" eaLnBrk="1" fontAlgn="base" hangingPunct="1">
        <a:spcBef>
          <a:spcPct val="0"/>
        </a:spcBef>
        <a:spcAft>
          <a:spcPct val="0"/>
        </a:spcAft>
        <a:defRPr sz="4400">
          <a:solidFill>
            <a:schemeClr val="tx2"/>
          </a:solidFill>
          <a:latin typeface="Arial" charset="0"/>
          <a:ea typeface="ＭＳ Ｐゴシック" pitchFamily="1" charset="-128"/>
        </a:defRPr>
      </a:lvl3pPr>
      <a:lvl4pPr algn="ctr" rtl="0" eaLnBrk="1" fontAlgn="base" hangingPunct="1">
        <a:spcBef>
          <a:spcPct val="0"/>
        </a:spcBef>
        <a:spcAft>
          <a:spcPct val="0"/>
        </a:spcAft>
        <a:defRPr sz="4400">
          <a:solidFill>
            <a:schemeClr val="tx2"/>
          </a:solidFill>
          <a:latin typeface="Arial" charset="0"/>
          <a:ea typeface="ＭＳ Ｐゴシック" pitchFamily="1" charset="-128"/>
        </a:defRPr>
      </a:lvl4pPr>
      <a:lvl5pPr algn="ctr" rtl="0" eaLnBrk="1" fontAlgn="base" hangingPunct="1">
        <a:spcBef>
          <a:spcPct val="0"/>
        </a:spcBef>
        <a:spcAft>
          <a:spcPct val="0"/>
        </a:spcAft>
        <a:defRPr sz="4400">
          <a:solidFill>
            <a:schemeClr val="tx2"/>
          </a:solidFill>
          <a:latin typeface="Arial" charset="0"/>
          <a:ea typeface="ＭＳ Ｐゴシック" pitchFamily="1" charset="-128"/>
        </a:defRPr>
      </a:lvl5pPr>
      <a:lvl6pPr marL="457200" algn="ctr" rtl="0" eaLnBrk="1" fontAlgn="base" hangingPunct="1">
        <a:spcBef>
          <a:spcPct val="0"/>
        </a:spcBef>
        <a:spcAft>
          <a:spcPct val="0"/>
        </a:spcAft>
        <a:defRPr sz="4400">
          <a:solidFill>
            <a:schemeClr val="tx2"/>
          </a:solidFill>
          <a:latin typeface="Arial" charset="0"/>
          <a:ea typeface="ＭＳ Ｐゴシック" pitchFamily="1" charset="-128"/>
        </a:defRPr>
      </a:lvl6pPr>
      <a:lvl7pPr marL="914400" algn="ctr" rtl="0" eaLnBrk="1" fontAlgn="base" hangingPunct="1">
        <a:spcBef>
          <a:spcPct val="0"/>
        </a:spcBef>
        <a:spcAft>
          <a:spcPct val="0"/>
        </a:spcAft>
        <a:defRPr sz="4400">
          <a:solidFill>
            <a:schemeClr val="tx2"/>
          </a:solidFill>
          <a:latin typeface="Arial" charset="0"/>
          <a:ea typeface="ＭＳ Ｐゴシック" pitchFamily="1" charset="-128"/>
        </a:defRPr>
      </a:lvl7pPr>
      <a:lvl8pPr marL="1371600" algn="ctr" rtl="0" eaLnBrk="1" fontAlgn="base" hangingPunct="1">
        <a:spcBef>
          <a:spcPct val="0"/>
        </a:spcBef>
        <a:spcAft>
          <a:spcPct val="0"/>
        </a:spcAft>
        <a:defRPr sz="4400">
          <a:solidFill>
            <a:schemeClr val="tx2"/>
          </a:solidFill>
          <a:latin typeface="Arial" charset="0"/>
          <a:ea typeface="ＭＳ Ｐゴシック" pitchFamily="1" charset="-128"/>
        </a:defRPr>
      </a:lvl8pPr>
      <a:lvl9pPr marL="1828800" algn="ctr" rtl="0" eaLnBrk="1" fontAlgn="base" hangingPunct="1">
        <a:spcBef>
          <a:spcPct val="0"/>
        </a:spcBef>
        <a:spcAft>
          <a:spcPct val="0"/>
        </a:spcAft>
        <a:defRPr sz="4400">
          <a:solidFill>
            <a:schemeClr val="tx2"/>
          </a:solidFill>
          <a:latin typeface="Arial" charset="0"/>
          <a:ea typeface="ＭＳ Ｐゴシック" pitchFamily="1"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sl-SI"/>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CE5492-2C5D-44B4-9C56-D340BCE18679}" type="datetimeFigureOut">
              <a:rPr lang="sl-SI" smtClean="0"/>
              <a:t>19. 01. 2024</a:t>
            </a:fld>
            <a:endParaRPr lang="sl-SI"/>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C36FC8-D6A8-4ACA-8A34-65FF074CFF1F}" type="slidenum">
              <a:rPr lang="sl-SI" smtClean="0"/>
              <a:t>‹#›</a:t>
            </a:fld>
            <a:endParaRPr lang="sl-SI"/>
          </a:p>
        </p:txBody>
      </p:sp>
    </p:spTree>
    <p:extLst>
      <p:ext uri="{BB962C8B-B14F-4D97-AF65-F5344CB8AC3E}">
        <p14:creationId xmlns:p14="http://schemas.microsoft.com/office/powerpoint/2010/main" val="25613537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6.pn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hyperlink" Target="mailto:info@mint.si" TargetMode="External"/><Relationship Id="rId7"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6" name="Text Box 18"/>
          <p:cNvSpPr txBox="1">
            <a:spLocks noChangeArrowheads="1"/>
          </p:cNvSpPr>
          <p:nvPr/>
        </p:nvSpPr>
        <p:spPr bwMode="auto">
          <a:xfrm>
            <a:off x="609600" y="838200"/>
            <a:ext cx="6705600" cy="3046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sl-SI" sz="4800" b="1" dirty="0">
                <a:solidFill>
                  <a:srgbClr val="002469"/>
                </a:solidFill>
              </a:rPr>
              <a:t>Mednarodni izpiti iz tujih jezikov na Škofijski klasični gimnaziji </a:t>
            </a:r>
            <a:endParaRPr lang="en-US" dirty="0"/>
          </a:p>
        </p:txBody>
      </p:sp>
      <p:pic>
        <p:nvPicPr>
          <p:cNvPr id="2078" name="Picture 30" descr="D:\JESEN 2003\Design\Logo\www PP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5971138"/>
            <a:ext cx="2067645" cy="360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5" descr="PP"/>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3962400"/>
            <a:ext cx="9144000" cy="70802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2837CCBC-0F79-4737-8ABB-65A5D7256D6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336030" y="5013176"/>
            <a:ext cx="1958340" cy="121158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51173564"/>
              </p:ext>
            </p:extLst>
          </p:nvPr>
        </p:nvGraphicFramePr>
        <p:xfrm>
          <a:off x="179511" y="2"/>
          <a:ext cx="8640962" cy="6992229"/>
        </p:xfrm>
        <a:graphic>
          <a:graphicData uri="http://schemas.openxmlformats.org/drawingml/2006/table">
            <a:tbl>
              <a:tblPr firstRow="1" firstCol="1">
                <a:tableStyleId>{00A15C55-8517-42AA-B614-E9B94910E393}</a:tableStyleId>
              </a:tblPr>
              <a:tblGrid>
                <a:gridCol w="807684">
                  <a:extLst>
                    <a:ext uri="{9D8B030D-6E8A-4147-A177-3AD203B41FA5}">
                      <a16:colId xmlns:a16="http://schemas.microsoft.com/office/drawing/2014/main" val="20000"/>
                    </a:ext>
                  </a:extLst>
                </a:gridCol>
                <a:gridCol w="1305163">
                  <a:extLst>
                    <a:ext uri="{9D8B030D-6E8A-4147-A177-3AD203B41FA5}">
                      <a16:colId xmlns:a16="http://schemas.microsoft.com/office/drawing/2014/main" val="20001"/>
                    </a:ext>
                  </a:extLst>
                </a:gridCol>
                <a:gridCol w="1305738">
                  <a:extLst>
                    <a:ext uri="{9D8B030D-6E8A-4147-A177-3AD203B41FA5}">
                      <a16:colId xmlns:a16="http://schemas.microsoft.com/office/drawing/2014/main" val="20002"/>
                    </a:ext>
                  </a:extLst>
                </a:gridCol>
                <a:gridCol w="1305738">
                  <a:extLst>
                    <a:ext uri="{9D8B030D-6E8A-4147-A177-3AD203B41FA5}">
                      <a16:colId xmlns:a16="http://schemas.microsoft.com/office/drawing/2014/main" val="20003"/>
                    </a:ext>
                  </a:extLst>
                </a:gridCol>
                <a:gridCol w="1305163">
                  <a:extLst>
                    <a:ext uri="{9D8B030D-6E8A-4147-A177-3AD203B41FA5}">
                      <a16:colId xmlns:a16="http://schemas.microsoft.com/office/drawing/2014/main" val="20004"/>
                    </a:ext>
                  </a:extLst>
                </a:gridCol>
                <a:gridCol w="1305738">
                  <a:extLst>
                    <a:ext uri="{9D8B030D-6E8A-4147-A177-3AD203B41FA5}">
                      <a16:colId xmlns:a16="http://schemas.microsoft.com/office/drawing/2014/main" val="20005"/>
                    </a:ext>
                  </a:extLst>
                </a:gridCol>
                <a:gridCol w="1305738">
                  <a:extLst>
                    <a:ext uri="{9D8B030D-6E8A-4147-A177-3AD203B41FA5}">
                      <a16:colId xmlns:a16="http://schemas.microsoft.com/office/drawing/2014/main" val="20006"/>
                    </a:ext>
                  </a:extLst>
                </a:gridCol>
              </a:tblGrid>
              <a:tr h="189961">
                <a:tc>
                  <a:txBody>
                    <a:bodyPr/>
                    <a:lstStyle/>
                    <a:p>
                      <a:pPr>
                        <a:spcAft>
                          <a:spcPts val="0"/>
                        </a:spcAft>
                      </a:pPr>
                      <a:r>
                        <a:rPr lang="sl-SI" sz="1200" noProof="0" dirty="0">
                          <a:effectLst/>
                        </a:rPr>
                        <a:t> </a:t>
                      </a:r>
                      <a:endParaRPr lang="sl-SI" sz="180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lgn="ctr">
                        <a:spcAft>
                          <a:spcPts val="0"/>
                        </a:spcAft>
                      </a:pPr>
                      <a:r>
                        <a:rPr lang="sl-SI" sz="1200" dirty="0">
                          <a:effectLst/>
                        </a:rPr>
                        <a:t>A1</a:t>
                      </a:r>
                      <a:endParaRPr lang="en-GB" sz="120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lgn="ctr">
                        <a:spcAft>
                          <a:spcPts val="0"/>
                        </a:spcAft>
                      </a:pPr>
                      <a:r>
                        <a:rPr lang="sl-SI" sz="1200" kern="0" dirty="0">
                          <a:effectLst/>
                        </a:rPr>
                        <a:t>A2</a:t>
                      </a:r>
                      <a:endParaRPr lang="en-GB" sz="1200" b="1" kern="0" dirty="0">
                        <a:effectLst/>
                        <a:latin typeface="Times New Roman" panose="02020603050405020304" pitchFamily="18" charset="0"/>
                      </a:endParaRPr>
                    </a:p>
                  </a:txBody>
                  <a:tcPr marL="52754" marR="52754" marT="0" marB="0"/>
                </a:tc>
                <a:tc>
                  <a:txBody>
                    <a:bodyPr/>
                    <a:lstStyle/>
                    <a:p>
                      <a:pPr algn="ctr">
                        <a:spcAft>
                          <a:spcPts val="0"/>
                        </a:spcAft>
                      </a:pPr>
                      <a:r>
                        <a:rPr lang="sl-SI" sz="1200" dirty="0">
                          <a:effectLst/>
                        </a:rPr>
                        <a:t>B1</a:t>
                      </a:r>
                      <a:endParaRPr lang="en-GB" sz="120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lgn="ctr">
                        <a:spcAft>
                          <a:spcPts val="0"/>
                        </a:spcAft>
                      </a:pPr>
                      <a:r>
                        <a:rPr lang="sl-SI" sz="1200" dirty="0">
                          <a:effectLst/>
                        </a:rPr>
                        <a:t>B2</a:t>
                      </a:r>
                      <a:endParaRPr lang="en-GB" sz="120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lgn="ctr">
                        <a:spcAft>
                          <a:spcPts val="0"/>
                        </a:spcAft>
                      </a:pPr>
                      <a:r>
                        <a:rPr lang="sl-SI" sz="1200" dirty="0">
                          <a:effectLst/>
                        </a:rPr>
                        <a:t>C1</a:t>
                      </a:r>
                      <a:endParaRPr lang="en-GB" sz="120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lgn="ctr">
                        <a:spcAft>
                          <a:spcPts val="0"/>
                        </a:spcAft>
                      </a:pPr>
                      <a:r>
                        <a:rPr lang="sl-SI" sz="1200" dirty="0">
                          <a:effectLst/>
                        </a:rPr>
                        <a:t>C2</a:t>
                      </a:r>
                      <a:endParaRPr lang="en-GB" sz="1200" dirty="0">
                        <a:effectLst/>
                        <a:latin typeface="Times New Roman" panose="02020603050405020304" pitchFamily="18" charset="0"/>
                        <a:ea typeface="Times New Roman" panose="02020603050405020304" pitchFamily="18" charset="0"/>
                      </a:endParaRPr>
                    </a:p>
                  </a:txBody>
                  <a:tcPr marL="52754" marR="52754" marT="0" marB="0"/>
                </a:tc>
                <a:extLst>
                  <a:ext uri="{0D108BD9-81ED-4DB2-BD59-A6C34878D82A}">
                    <a16:rowId xmlns:a16="http://schemas.microsoft.com/office/drawing/2014/main" val="10000"/>
                  </a:ext>
                </a:extLst>
              </a:tr>
              <a:tr h="1551349">
                <a:tc>
                  <a:txBody>
                    <a:bodyPr/>
                    <a:lstStyle/>
                    <a:p>
                      <a:pPr algn="ctr">
                        <a:spcAft>
                          <a:spcPts val="0"/>
                        </a:spcAft>
                      </a:pPr>
                      <a:r>
                        <a:rPr lang="sl-SI" sz="1100" noProof="0" dirty="0">
                          <a:effectLst/>
                        </a:rPr>
                        <a:t> </a:t>
                      </a:r>
                      <a:endParaRPr lang="sl-SI" sz="1800" noProof="0" dirty="0">
                        <a:effectLst/>
                      </a:endParaRPr>
                    </a:p>
                    <a:p>
                      <a:pPr algn="ctr">
                        <a:spcAft>
                          <a:spcPts val="0"/>
                        </a:spcAft>
                      </a:pPr>
                      <a:r>
                        <a:rPr lang="sl-SI" sz="1100" noProof="0" dirty="0">
                          <a:effectLst/>
                        </a:rPr>
                        <a:t>Slušno razume-vanje</a:t>
                      </a:r>
                      <a:endParaRPr lang="sl-SI" sz="1800" noProof="0" dirty="0">
                        <a:effectLst/>
                        <a:latin typeface="Times New Roman" panose="02020603050405020304" pitchFamily="18" charset="0"/>
                        <a:ea typeface="Times New Roman" panose="02020603050405020304" pitchFamily="18" charset="0"/>
                      </a:endParaRPr>
                    </a:p>
                  </a:txBody>
                  <a:tcPr marL="52754" marR="52754" marT="0" marB="0" anchor="ctr"/>
                </a:tc>
                <a:tc>
                  <a:txBody>
                    <a:bodyPr/>
                    <a:lstStyle/>
                    <a:p>
                      <a:pPr>
                        <a:spcAft>
                          <a:spcPts val="0"/>
                        </a:spcAft>
                      </a:pPr>
                      <a:r>
                        <a:rPr lang="sl-SI" sz="700" noProof="0" dirty="0">
                          <a:effectLst/>
                        </a:rPr>
                        <a:t>Pri počasnem in razločnem govoru razumem posamezne pogosto rabljene besede in najosnovnejše besedne zveze, ki se nanašajo name, mojo družino in neposredno življenjsko okolje.</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Razumem besedne zveze in pogosto besedišče, ki se nanaša na najbolj temeljne reči (npr. najosnovnejši osebni in družinski podatki, nakupovanje, geografija določenega območja, zaposlitev). Sposoben sem ujeti glavno misel kratkih, preprostih, jasno oblikovanih sporočil in obvestil.</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Pri razločnem govorjenju v standardnem jeziku razumem glavne točke, kadar gre za znane reči, s katerimi se redno srečujem na delu, v šoli, prostem času, itd. Če je govor razmeroma počasen in razločen, razumem tudi glavne misli mnogih radijskih in televizijskih oddaj, ki se ukvarjajo z aktualnimi problemi ali temami, ki me osebno ali profesionalno zanimajo.</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Razumem daljše govorjenje in predavanja in sem sposoben slediti celo bolj zapletenim pogovorom, pod pogojem, da je tema dovolj splošna. Razumem večino televizijskih poročil in oddaj o aktualnih zadevah. Razumem večino filmov v standardnem narečju.</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Razumem daljše govorjenje, četudi ni natančno strukturirano in razmerja niso izražena jasno, temveč so samo nakazana. Brez posebnega napora razumem televizijske oddaje in filme.</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Nimam težav pri razumevanju kakršnegakoli jezika, govorjenega v živo ali posredovanega preko medijev, četudi je tempo govorjenja hiter. Potrebujem pa nekaj časa, da se navadim dialekta.</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extLst>
                  <a:ext uri="{0D108BD9-81ED-4DB2-BD59-A6C34878D82A}">
                    <a16:rowId xmlns:a16="http://schemas.microsoft.com/office/drawing/2014/main" val="10001"/>
                  </a:ext>
                </a:extLst>
              </a:tr>
              <a:tr h="929304">
                <a:tc>
                  <a:txBody>
                    <a:bodyPr/>
                    <a:lstStyle/>
                    <a:p>
                      <a:pPr algn="ctr">
                        <a:spcAft>
                          <a:spcPts val="0"/>
                        </a:spcAft>
                      </a:pPr>
                      <a:r>
                        <a:rPr lang="sl-SI" sz="1100" noProof="0" dirty="0">
                          <a:effectLst/>
                        </a:rPr>
                        <a:t> </a:t>
                      </a:r>
                      <a:endParaRPr lang="sl-SI" sz="1800" noProof="0" dirty="0">
                        <a:effectLst/>
                      </a:endParaRPr>
                    </a:p>
                    <a:p>
                      <a:pPr algn="ctr">
                        <a:spcAft>
                          <a:spcPts val="0"/>
                        </a:spcAft>
                      </a:pPr>
                      <a:r>
                        <a:rPr lang="sl-SI" sz="1100" noProof="0" dirty="0">
                          <a:effectLst/>
                        </a:rPr>
                        <a:t>Bralno razume-vanje</a:t>
                      </a:r>
                      <a:endParaRPr lang="sl-SI" sz="1800" noProof="0" dirty="0">
                        <a:effectLst/>
                        <a:latin typeface="Times New Roman" panose="02020603050405020304" pitchFamily="18" charset="0"/>
                        <a:ea typeface="Times New Roman" panose="02020603050405020304" pitchFamily="18" charset="0"/>
                      </a:endParaRPr>
                    </a:p>
                  </a:txBody>
                  <a:tcPr marL="52754" marR="52754" marT="0" marB="0" anchor="ctr"/>
                </a:tc>
                <a:tc>
                  <a:txBody>
                    <a:bodyPr/>
                    <a:lstStyle/>
                    <a:p>
                      <a:pPr>
                        <a:spcAft>
                          <a:spcPts val="0"/>
                        </a:spcAft>
                      </a:pPr>
                      <a:r>
                        <a:rPr lang="sl-SI" sz="700" noProof="0" dirty="0">
                          <a:effectLst/>
                        </a:rPr>
                        <a:t>Razumem posamezna pogosto rabljena poimenovanja, besede in preproste povedi, npr. na obvestilih, plakatih in v katalogih.</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Sposoben sem brati zelo kratka, preprosta, vsakdanja besedila, kot so reklame, prospekti, jedilniki in urniki. V njih sem sposoben poiskati natančno določen, predvidljiv podatek. Razumem kratka in preprosta osebna pisma.</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Razumem besedila, katerih jezik je pretežno vsakdanji ali povezan z mojim delom. Razumem opise dogodkov, občutij in želja, pa tudi osebna pisma.</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Sposoben sem brati članke in poročila, ki se ukvarjajo s  trenutnimi problemi in v katerih pisci zastopajo določena stališča ali poglede. Razumem sodobno literarno prozo.</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Razumem dolga, zapletena besedila z veliko podatki pa tudi literarna besedila. Všeč mi je slogovna različnost. Razumem specializirane članke in daljša tehnična navodila, četudi se ne nanašajo na moje področje.</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Z lahkoto berem praktično vse vrste zapisanih besedil, tudi ko gre za abstraktna, po jeziku in zgradbi zapletena besedila, npr. priročnike, strokovne članke in literarna dela.</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extLst>
                  <a:ext uri="{0D108BD9-81ED-4DB2-BD59-A6C34878D82A}">
                    <a16:rowId xmlns:a16="http://schemas.microsoft.com/office/drawing/2014/main" val="10002"/>
                  </a:ext>
                </a:extLst>
              </a:tr>
              <a:tr h="1440538">
                <a:tc>
                  <a:txBody>
                    <a:bodyPr/>
                    <a:lstStyle/>
                    <a:p>
                      <a:pPr algn="ctr">
                        <a:spcAft>
                          <a:spcPts val="0"/>
                        </a:spcAft>
                      </a:pPr>
                      <a:r>
                        <a:rPr lang="sl-SI" sz="1100" noProof="0" dirty="0">
                          <a:effectLst/>
                        </a:rPr>
                        <a:t> </a:t>
                      </a:r>
                      <a:endParaRPr lang="sl-SI" sz="1800" noProof="0" dirty="0">
                        <a:effectLst/>
                      </a:endParaRPr>
                    </a:p>
                    <a:p>
                      <a:pPr algn="ctr">
                        <a:spcAft>
                          <a:spcPts val="0"/>
                        </a:spcAft>
                      </a:pPr>
                      <a:r>
                        <a:rPr lang="sl-SI" sz="1100" noProof="0" dirty="0">
                          <a:effectLst/>
                        </a:rPr>
                        <a:t>Govorno </a:t>
                      </a:r>
                      <a:r>
                        <a:rPr lang="sl-SI" sz="1100" noProof="0" dirty="0" err="1">
                          <a:effectLst/>
                        </a:rPr>
                        <a:t>sporazu-mevanje</a:t>
                      </a:r>
                      <a:endParaRPr lang="sl-SI" sz="1800" noProof="0" dirty="0">
                        <a:effectLst/>
                        <a:latin typeface="Times New Roman" panose="02020603050405020304" pitchFamily="18" charset="0"/>
                        <a:ea typeface="Times New Roman" panose="02020603050405020304" pitchFamily="18" charset="0"/>
                      </a:endParaRPr>
                    </a:p>
                  </a:txBody>
                  <a:tcPr marL="52754" marR="52754" marT="0" marB="0" anchor="ctr"/>
                </a:tc>
                <a:tc>
                  <a:txBody>
                    <a:bodyPr/>
                    <a:lstStyle/>
                    <a:p>
                      <a:pPr>
                        <a:spcAft>
                          <a:spcPts val="0"/>
                        </a:spcAft>
                      </a:pPr>
                      <a:r>
                        <a:rPr lang="sl-SI" sz="700" noProof="0" dirty="0">
                          <a:effectLst/>
                        </a:rPr>
                        <a:t>Znam se preprosto pogovarjati, če je sogovornik pripravljen svoje izjave ponoviti počasneje ali jih parafrazirati in če mi je pripravljen pomagati pri oblikovanju misli. Znam postavljati in odgovarjati na preprosta vprašanja, ki se tičejo trenutnih potreb ali splošnih tem.</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Sposoben sem se sporazumevati o preprostih vsakodnevnih opravilih, kar zahteva neposredno izmenjavo informacij v zvezi splošnimi temami in vsakodnevnimi opravili. Znajdem se v krajših družabnih srečanjih, čeprav po navadi ne razumem dovolj, da bi se lahko samostojno pogovarjal.</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Znajdem s v večini situacij, ki se pogosto pojavljajo na potovanju po deželi, kjer se ta jezik govori. Sposoben sem se tudi nepripravljen vključiti v pogovor v zvezi z splošnimi temami, temami, ki me osebno zanimajo, ali takimi, ki se tičejo vsakdanjega življenja (npr. družine, hobijev, dela, potovanj in aktualnih dogodkov).</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Sposoben sem se precej tekoče in spontano izražati, tako da se brez večjih težav sporazumevam z rojenimi govorci. Lahko se aktivno vključim v razprave o splošnih temah in argumentirano zagovarjam svoje stališče.</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Sposoben sem se tekoče in naravno izražati, ne da bi pri tem preveč očitno iskal primerne izraze. Jezik znam uporabljati tako v družabne kot tudi v profesionalne namene in ga prilagajati glede na želeni učinek. Znam natančno oblikovati svoje misli in poglede ter svoj prispevek primerno prilagoditi prispevkom ostalih.</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Lahko sodelujem v vsakem pogovoru in razpravi. Dobro poznam besedne zveze in pogovorni jezik. Govorim tekoče in znam natančno izraziti tudi majhne pomenske odtenke. Če pri sporazumevanju naletim na kakšno težavo, jo znam spretno zaobiti in preoblikovati težavno mesto tako, da sogovorniki tega niti ne opazijo.</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extLst>
                  <a:ext uri="{0D108BD9-81ED-4DB2-BD59-A6C34878D82A}">
                    <a16:rowId xmlns:a16="http://schemas.microsoft.com/office/drawing/2014/main" val="10003"/>
                  </a:ext>
                </a:extLst>
              </a:tr>
              <a:tr h="1218917">
                <a:tc>
                  <a:txBody>
                    <a:bodyPr/>
                    <a:lstStyle/>
                    <a:p>
                      <a:pPr algn="ctr">
                        <a:spcAft>
                          <a:spcPts val="0"/>
                        </a:spcAft>
                      </a:pPr>
                      <a:r>
                        <a:rPr lang="sl-SI" sz="1100" noProof="0" dirty="0">
                          <a:effectLst/>
                        </a:rPr>
                        <a:t> </a:t>
                      </a:r>
                      <a:endParaRPr lang="sl-SI" sz="1800" noProof="0" dirty="0">
                        <a:effectLst/>
                      </a:endParaRPr>
                    </a:p>
                    <a:p>
                      <a:pPr algn="ctr">
                        <a:spcAft>
                          <a:spcPts val="0"/>
                        </a:spcAft>
                      </a:pPr>
                      <a:r>
                        <a:rPr lang="sl-SI" sz="1100" noProof="0" dirty="0">
                          <a:effectLst/>
                        </a:rPr>
                        <a:t>Govorna </a:t>
                      </a:r>
                      <a:r>
                        <a:rPr lang="sl-SI" sz="1100" noProof="0" dirty="0" err="1">
                          <a:effectLst/>
                        </a:rPr>
                        <a:t>produk-cija</a:t>
                      </a:r>
                      <a:endParaRPr lang="sl-SI" sz="1800" noProof="0" dirty="0">
                        <a:effectLst/>
                        <a:latin typeface="Times New Roman" panose="02020603050405020304" pitchFamily="18" charset="0"/>
                        <a:ea typeface="Times New Roman" panose="02020603050405020304" pitchFamily="18" charset="0"/>
                      </a:endParaRPr>
                    </a:p>
                  </a:txBody>
                  <a:tcPr marL="52754" marR="52754" marT="0" marB="0" anchor="ctr"/>
                </a:tc>
                <a:tc>
                  <a:txBody>
                    <a:bodyPr/>
                    <a:lstStyle/>
                    <a:p>
                      <a:pPr>
                        <a:spcAft>
                          <a:spcPts val="0"/>
                        </a:spcAft>
                      </a:pPr>
                      <a:r>
                        <a:rPr lang="sl-SI" sz="700" noProof="0" dirty="0">
                          <a:effectLst/>
                        </a:rPr>
                        <a:t>Znam uporabljati preproste besedne zveze in povedi, s katerimi lahko opišem, kje živim, in ljudi, ki jih poznam.</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Uporabiti znam vrsto  besednih zvez in povedi, s katerimi lahko na preprost način opišem svojo družino in druge ljudi, življenjske pogoje ali svojo preteklo izobrazbo in predstavim svojo trenutno ali prihodnjo zaposlitev.</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Znam tvoriti preproste povedi iz besednih zvez, s katerimi lahko opišem svoje izkušnje in dogodke, sanje, želje in ambicije. Na kratko znam razložiti svoje poglede in načrte. Sposoben sem pripovedovati zgodbo ali obnoviti vsebino knjige oziroma filma in opisati svoje odzive.</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Jasno in natančno znam opisati mnogo stvari s področij, ki me zanimajo. Znam razložiti svoj pogled na določen problem in podati prednosti in pomanjkljivosti raznih možnosti.</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Sposoben sem jasno in natančno opisati zapletene probleme, pri čemer je treba smiselno povezati manjše teme, razviti določene točke in napraviti primeren zaključek.</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Sposoben sem jasno in tekoče podajati opise ali argumente. Govoru znam dati logično obliko, ki sprejemnika opozarja na pomembna mesta. Slog govorjenja znam prilagoditi situaciji.</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extLst>
                  <a:ext uri="{0D108BD9-81ED-4DB2-BD59-A6C34878D82A}">
                    <a16:rowId xmlns:a16="http://schemas.microsoft.com/office/drawing/2014/main" val="10004"/>
                  </a:ext>
                </a:extLst>
              </a:tr>
              <a:tr h="1662160">
                <a:tc>
                  <a:txBody>
                    <a:bodyPr/>
                    <a:lstStyle/>
                    <a:p>
                      <a:pPr algn="ctr">
                        <a:spcAft>
                          <a:spcPts val="0"/>
                        </a:spcAft>
                      </a:pPr>
                      <a:r>
                        <a:rPr lang="sl-SI" sz="1100" noProof="0" dirty="0">
                          <a:effectLst/>
                        </a:rPr>
                        <a:t> </a:t>
                      </a:r>
                      <a:endParaRPr lang="sl-SI" sz="1800" noProof="0" dirty="0">
                        <a:effectLst/>
                      </a:endParaRPr>
                    </a:p>
                    <a:p>
                      <a:pPr algn="ctr">
                        <a:spcAft>
                          <a:spcPts val="0"/>
                        </a:spcAft>
                      </a:pPr>
                      <a:r>
                        <a:rPr lang="sl-SI" sz="1100" noProof="0" dirty="0">
                          <a:effectLst/>
                        </a:rPr>
                        <a:t>Pisno izražanje</a:t>
                      </a:r>
                      <a:endParaRPr lang="sl-SI" sz="1800" noProof="0" dirty="0">
                        <a:effectLst/>
                        <a:latin typeface="Times New Roman" panose="02020603050405020304" pitchFamily="18" charset="0"/>
                        <a:ea typeface="Times New Roman" panose="02020603050405020304" pitchFamily="18" charset="0"/>
                      </a:endParaRPr>
                    </a:p>
                  </a:txBody>
                  <a:tcPr marL="52754" marR="52754" marT="0" marB="0" anchor="ctr"/>
                </a:tc>
                <a:tc>
                  <a:txBody>
                    <a:bodyPr/>
                    <a:lstStyle/>
                    <a:p>
                      <a:pPr>
                        <a:spcAft>
                          <a:spcPts val="0"/>
                        </a:spcAft>
                      </a:pPr>
                      <a:r>
                        <a:rPr lang="sl-SI" sz="700" noProof="0" dirty="0">
                          <a:effectLst/>
                        </a:rPr>
                        <a:t>Pisati znam kratka, preprosta sporočila na razglednice, npr. s počitniškimi pozdravi. Izpolnjevati znam obrazce, ki zahtevajo osebne podatke, npr. vnesti ime, državljanstvo in naslov na hotelski obrazec.</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Sestavljati znam kratka, preprosta obvestila in sporočila, ki se nanašajo na trenutne potrebe. Pisati znam zelo preprosta osebna pisma, npr. se komu za kaj zahvaliti.</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Pisati znam preprosta, a povezana besedila v zvezi s splošnimi temami ali temami s področja osebnega zanimanja. Pisati znam osebna pisma, v katerih moram opisati izkušnje in vtise.</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Pisati znam jasna, natančna  besedila v zvezi s široko paleto problematik, ki se tičejo mojega področja zanimanja. Pisati znam eseje ali poročila, v katerih moram podati kake informacije ali zagovarjati oziroma zavračati določena stališča. Znam pisati pisma, v katerih moram poudariti pomen določenih dogodkov in izkušenj.</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Sposoben sem tvoriti jasna, slogovno dobra besedila, v katerih moram obširneje izraziti svoja stališča. V pismih, esejih ali poročilih znam natančno razložiti zapleteno problematiko, pri kateri mora biti jasno razvidno, katera dejstva se mi zdijo najpomembnejša. Oblikovati znam različne vrste besedil v prepričljivem in osebnem slogu, primernem za bralca, ki mu je tako besedilo namenjeno.</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Tvoriti znam jasna, tekoča, slogovno primerna besedila. Znam pisati zahtevna pisma, poročila in članke, v katerih mora biti problematika prikazana tudi s pomočjo logične zgradbe, ki sprejemniku pomaga, da laže opazi in si zapomni pomembne točke. Znam pisati povzetke in kritike strokovnih in literarnih del.</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50783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0" name="Text Box 14"/>
          <p:cNvSpPr txBox="1">
            <a:spLocks noChangeArrowheads="1"/>
          </p:cNvSpPr>
          <p:nvPr/>
        </p:nvSpPr>
        <p:spPr bwMode="auto">
          <a:xfrm>
            <a:off x="827584" y="1340768"/>
            <a:ext cx="7560840" cy="48936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lvl="0"/>
            <a:endParaRPr lang="en-GB" b="1" dirty="0"/>
          </a:p>
          <a:p>
            <a:pPr lvl="0"/>
            <a:r>
              <a:rPr lang="sl-SI" dirty="0" err="1"/>
              <a:t>Mint</a:t>
            </a:r>
            <a:r>
              <a:rPr lang="sl-SI" dirty="0"/>
              <a:t> I</a:t>
            </a:r>
            <a:r>
              <a:rPr lang="en-GB" dirty="0" err="1"/>
              <a:t>nternational</a:t>
            </a:r>
            <a:r>
              <a:rPr lang="en-GB" dirty="0"/>
              <a:t> </a:t>
            </a:r>
            <a:r>
              <a:rPr lang="sl-SI" dirty="0"/>
              <a:t>je pooblaščeni izpitni center </a:t>
            </a:r>
          </a:p>
          <a:p>
            <a:pPr lvl="0"/>
            <a:r>
              <a:rPr lang="sl-SI" dirty="0"/>
              <a:t>za mednarodno priznane izpite:</a:t>
            </a:r>
          </a:p>
          <a:p>
            <a:pPr lvl="0"/>
            <a:endParaRPr lang="en-GB" dirty="0"/>
          </a:p>
          <a:p>
            <a:pPr lvl="0"/>
            <a:endParaRPr lang="en-GB" dirty="0"/>
          </a:p>
          <a:p>
            <a:pPr marL="342900" lvl="0" indent="-342900">
              <a:buFont typeface="Arial" panose="020B0604020202020204" pitchFamily="34" charset="0"/>
              <a:buChar char="•"/>
            </a:pPr>
            <a:r>
              <a:rPr lang="sl-SI" dirty="0"/>
              <a:t>angleščina: </a:t>
            </a:r>
            <a:r>
              <a:rPr lang="sl-SI" b="1" dirty="0"/>
              <a:t>Cambridge English </a:t>
            </a:r>
            <a:r>
              <a:rPr lang="sl-SI" dirty="0"/>
              <a:t>(FCE, CAE, CPE)</a:t>
            </a:r>
          </a:p>
          <a:p>
            <a:pPr lvl="0"/>
            <a:endParaRPr lang="en-GB" dirty="0"/>
          </a:p>
          <a:p>
            <a:pPr lvl="0"/>
            <a:endParaRPr lang="en-GB" dirty="0"/>
          </a:p>
          <a:p>
            <a:pPr lvl="0"/>
            <a:endParaRPr lang="en-GB" dirty="0"/>
          </a:p>
          <a:p>
            <a:pPr lvl="0"/>
            <a:endParaRPr lang="sl-SI" dirty="0"/>
          </a:p>
          <a:p>
            <a:pPr lvl="0"/>
            <a:endParaRPr lang="en-GB" dirty="0"/>
          </a:p>
          <a:p>
            <a:pPr lvl="0"/>
            <a:endParaRPr lang="en-GB" dirty="0"/>
          </a:p>
          <a:p>
            <a:pPr lvl="0"/>
            <a:endParaRPr lang="en-GB" dirty="0"/>
          </a:p>
        </p:txBody>
      </p:sp>
      <p:sp>
        <p:nvSpPr>
          <p:cNvPr id="4112" name="Text Box 16"/>
          <p:cNvSpPr txBox="1">
            <a:spLocks noChangeArrowheads="1"/>
          </p:cNvSpPr>
          <p:nvPr/>
        </p:nvSpPr>
        <p:spPr bwMode="auto">
          <a:xfrm>
            <a:off x="685800" y="304800"/>
            <a:ext cx="6705600" cy="584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sl-SI" sz="3200" b="1" dirty="0">
                <a:solidFill>
                  <a:srgbClr val="002469"/>
                </a:solidFill>
              </a:rPr>
              <a:t>Ponudba</a:t>
            </a:r>
            <a:r>
              <a:rPr lang="en-GB" sz="3200" b="1" dirty="0">
                <a:solidFill>
                  <a:srgbClr val="002469"/>
                </a:solidFill>
              </a:rPr>
              <a:t> </a:t>
            </a:r>
            <a:r>
              <a:rPr lang="en-GB" sz="3200" b="1" dirty="0" err="1">
                <a:solidFill>
                  <a:srgbClr val="002469"/>
                </a:solidFill>
              </a:rPr>
              <a:t>mednarodnih</a:t>
            </a:r>
            <a:r>
              <a:rPr lang="sl-SI" sz="3200" b="1" dirty="0">
                <a:solidFill>
                  <a:srgbClr val="002469"/>
                </a:solidFill>
              </a:rPr>
              <a:t> izpitov </a:t>
            </a:r>
            <a:endParaRPr lang="en-US" dirty="0"/>
          </a:p>
        </p:txBody>
      </p:sp>
      <p:pic>
        <p:nvPicPr>
          <p:cNvPr id="4114" name="Picture 18" descr="IH"/>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3400" y="228600"/>
            <a:ext cx="762000" cy="762000"/>
          </a:xfrm>
          <a:prstGeom prst="rect">
            <a:avLst/>
          </a:prstGeom>
          <a:noFill/>
          <a:extLst>
            <a:ext uri="{909E8E84-426E-40DD-AFC4-6F175D3DCCD1}">
              <a14:hiddenFill xmlns:a14="http://schemas.microsoft.com/office/drawing/2010/main">
                <a:solidFill>
                  <a:srgbClr val="FFFFFF"/>
                </a:solidFill>
              </a14:hiddenFill>
            </a:ext>
          </a:extLst>
        </p:spPr>
      </p:pic>
      <p:pic>
        <p:nvPicPr>
          <p:cNvPr id="4116" name="Picture 20" descr="ih"/>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381000"/>
            <a:ext cx="214313" cy="381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FA2E8330-AB7F-4799-AD21-C45049A6EC5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7092280" y="129188"/>
            <a:ext cx="1958340" cy="1211580"/>
          </a:xfrm>
          <a:prstGeom prst="rect">
            <a:avLst/>
          </a:prstGeom>
          <a:noFill/>
          <a:ln>
            <a:noFill/>
          </a:ln>
        </p:spPr>
      </p:pic>
    </p:spTree>
    <p:extLst>
      <p:ext uri="{BB962C8B-B14F-4D97-AF65-F5344CB8AC3E}">
        <p14:creationId xmlns:p14="http://schemas.microsoft.com/office/powerpoint/2010/main" val="1092125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 Box 3"/>
          <p:cNvSpPr txBox="1">
            <a:spLocks noChangeArrowheads="1"/>
          </p:cNvSpPr>
          <p:nvPr/>
        </p:nvSpPr>
        <p:spPr bwMode="auto">
          <a:xfrm>
            <a:off x="685800" y="304800"/>
            <a:ext cx="6705600" cy="584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sl-SI" altLang="en-US" sz="3200" b="1" dirty="0">
                <a:solidFill>
                  <a:srgbClr val="002469"/>
                </a:solidFill>
              </a:rPr>
              <a:t>Zakaj izpiti Cambridge English?</a:t>
            </a:r>
            <a:endParaRPr lang="en-US" dirty="0"/>
          </a:p>
        </p:txBody>
      </p:sp>
      <p:pic>
        <p:nvPicPr>
          <p:cNvPr id="15364" name="Picture 4" descr="IH"/>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3400" y="228600"/>
            <a:ext cx="762000" cy="762000"/>
          </a:xfrm>
          <a:prstGeom prst="rect">
            <a:avLst/>
          </a:prstGeom>
          <a:noFill/>
          <a:extLst>
            <a:ext uri="{909E8E84-426E-40DD-AFC4-6F175D3DCCD1}">
              <a14:hiddenFill xmlns:a14="http://schemas.microsoft.com/office/drawing/2010/main">
                <a:solidFill>
                  <a:srgbClr val="FFFFFF"/>
                </a:solidFill>
              </a14:hiddenFill>
            </a:ext>
          </a:extLst>
        </p:spPr>
      </p:pic>
      <p:pic>
        <p:nvPicPr>
          <p:cNvPr id="15365" name="Picture 5" descr="ih"/>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381000"/>
            <a:ext cx="214313" cy="381000"/>
          </a:xfrm>
          <a:prstGeom prst="rect">
            <a:avLst/>
          </a:prstGeom>
          <a:noFill/>
          <a:extLst>
            <a:ext uri="{909E8E84-426E-40DD-AFC4-6F175D3DCCD1}">
              <a14:hiddenFill xmlns:a14="http://schemas.microsoft.com/office/drawing/2010/main">
                <a:solidFill>
                  <a:srgbClr val="FFFFFF"/>
                </a:solidFill>
              </a14:hiddenFill>
            </a:ext>
          </a:extLst>
        </p:spPr>
      </p:pic>
      <p:sp>
        <p:nvSpPr>
          <p:cNvPr id="8" name="Text Box 14"/>
          <p:cNvSpPr txBox="1">
            <a:spLocks noChangeArrowheads="1"/>
          </p:cNvSpPr>
          <p:nvPr/>
        </p:nvSpPr>
        <p:spPr bwMode="auto">
          <a:xfrm>
            <a:off x="632992" y="2060849"/>
            <a:ext cx="7611416" cy="44558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marL="342900" indent="-342900">
              <a:lnSpc>
                <a:spcPct val="150000"/>
              </a:lnSpc>
              <a:buFont typeface="Arial" panose="020B0604020202020204" pitchFamily="34" charset="0"/>
              <a:buChar char="•"/>
            </a:pPr>
            <a:r>
              <a:rPr lang="en-US" altLang="en-US" dirty="0"/>
              <a:t>Za </a:t>
            </a:r>
            <a:r>
              <a:rPr lang="en-US" altLang="en-US" dirty="0" err="1"/>
              <a:t>več</a:t>
            </a:r>
            <a:r>
              <a:rPr lang="en-US" altLang="en-US" dirty="0"/>
              <a:t> </a:t>
            </a:r>
            <a:r>
              <a:rPr lang="en-US" altLang="en-US" dirty="0" err="1"/>
              <a:t>znanja</a:t>
            </a:r>
            <a:r>
              <a:rPr lang="en-US" altLang="en-US" dirty="0"/>
              <a:t>.</a:t>
            </a:r>
            <a:br>
              <a:rPr lang="en-US" altLang="en-US" dirty="0"/>
            </a:br>
            <a:endParaRPr lang="en-US" altLang="en-US" dirty="0"/>
          </a:p>
          <a:p>
            <a:pPr marL="342900" indent="-342900">
              <a:lnSpc>
                <a:spcPct val="150000"/>
              </a:lnSpc>
              <a:buFont typeface="Arial" panose="020B0604020202020204" pitchFamily="34" charset="0"/>
              <a:buChar char="•"/>
            </a:pPr>
            <a:r>
              <a:rPr lang="en-US" altLang="en-US" dirty="0" err="1"/>
              <a:t>Odlična</a:t>
            </a:r>
            <a:r>
              <a:rPr lang="en-US" altLang="en-US" dirty="0"/>
              <a:t> d</a:t>
            </a:r>
            <a:r>
              <a:rPr lang="sl-SI" altLang="en-US" dirty="0" err="1"/>
              <a:t>odatna</a:t>
            </a:r>
            <a:r>
              <a:rPr lang="sl-SI" altLang="en-US" dirty="0"/>
              <a:t> priprava na maturo</a:t>
            </a:r>
            <a:r>
              <a:rPr lang="en-US" altLang="en-US" dirty="0"/>
              <a:t>.</a:t>
            </a:r>
          </a:p>
          <a:p>
            <a:pPr>
              <a:lnSpc>
                <a:spcPct val="150000"/>
              </a:lnSpc>
            </a:pPr>
            <a:endParaRPr lang="en-GB" altLang="en-US" dirty="0"/>
          </a:p>
          <a:p>
            <a:pPr marL="342900" indent="-342900">
              <a:lnSpc>
                <a:spcPct val="150000"/>
              </a:lnSpc>
              <a:buFont typeface="Arial" panose="020B0604020202020204" pitchFamily="34" charset="0"/>
              <a:buChar char="•"/>
            </a:pPr>
            <a:r>
              <a:rPr lang="sl-SI" altLang="en-US" dirty="0"/>
              <a:t>Priznava jih več kot 20.000 ustanov po vsem svetu – univerze, delodajalci, mednarodne ustanove …</a:t>
            </a:r>
            <a:endParaRPr lang="en-US" altLang="en-US" dirty="0"/>
          </a:p>
          <a:p>
            <a:pPr>
              <a:lnSpc>
                <a:spcPct val="150000"/>
              </a:lnSpc>
            </a:pPr>
            <a:r>
              <a:rPr lang="sl-SI" altLang="en-US" dirty="0"/>
              <a:t> </a:t>
            </a:r>
          </a:p>
          <a:p>
            <a:pPr marL="342900" indent="-342900">
              <a:lnSpc>
                <a:spcPct val="150000"/>
              </a:lnSpc>
              <a:buFont typeface="Arial" panose="020B0604020202020204" pitchFamily="34" charset="0"/>
              <a:buChar char="•"/>
            </a:pPr>
            <a:r>
              <a:rPr lang="en-GB" altLang="en-US" dirty="0" err="1"/>
              <a:t>Certifikat</a:t>
            </a:r>
            <a:r>
              <a:rPr lang="en-GB" altLang="en-US" dirty="0"/>
              <a:t>, </a:t>
            </a:r>
            <a:r>
              <a:rPr lang="en-GB" altLang="en-US" dirty="0" err="1"/>
              <a:t>ki</a:t>
            </a:r>
            <a:r>
              <a:rPr lang="en-GB" altLang="en-US" dirty="0"/>
              <a:t> ne </a:t>
            </a:r>
            <a:r>
              <a:rPr lang="en-GB" altLang="en-US" dirty="0" err="1"/>
              <a:t>zastara</a:t>
            </a:r>
            <a:r>
              <a:rPr lang="en-GB" altLang="en-US" dirty="0"/>
              <a:t> in je </a:t>
            </a:r>
            <a:r>
              <a:rPr lang="en-GB" altLang="en-US" dirty="0" err="1"/>
              <a:t>priloga</a:t>
            </a:r>
            <a:r>
              <a:rPr lang="en-GB" altLang="en-US" dirty="0"/>
              <a:t> CV</a:t>
            </a:r>
            <a:r>
              <a:rPr lang="sl-SI" altLang="en-US" dirty="0"/>
              <a:t>-ju</a:t>
            </a:r>
          </a:p>
        </p:txBody>
      </p:sp>
      <p:pic>
        <p:nvPicPr>
          <p:cNvPr id="6" name="Picture 5">
            <a:extLst>
              <a:ext uri="{FF2B5EF4-FFF2-40B4-BE49-F238E27FC236}">
                <a16:creationId xmlns:a16="http://schemas.microsoft.com/office/drawing/2014/main" id="{B981429E-61E8-4A5C-BEEA-7E535C52BE6B}"/>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7092280" y="129188"/>
            <a:ext cx="1958340" cy="1211580"/>
          </a:xfrm>
          <a:prstGeom prst="rect">
            <a:avLst/>
          </a:prstGeom>
          <a:noFill/>
          <a:ln>
            <a:noFill/>
          </a:ln>
        </p:spPr>
      </p:pic>
    </p:spTree>
    <p:extLst>
      <p:ext uri="{BB962C8B-B14F-4D97-AF65-F5344CB8AC3E}">
        <p14:creationId xmlns:p14="http://schemas.microsoft.com/office/powerpoint/2010/main" val="3685425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0" name="Text Box 14"/>
          <p:cNvSpPr txBox="1">
            <a:spLocks noChangeArrowheads="1"/>
          </p:cNvSpPr>
          <p:nvPr/>
        </p:nvSpPr>
        <p:spPr bwMode="auto">
          <a:xfrm>
            <a:off x="827584" y="1978575"/>
            <a:ext cx="7560840" cy="4616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lvl="1">
              <a:spcBef>
                <a:spcPts val="600"/>
              </a:spcBef>
              <a:spcAft>
                <a:spcPts val="600"/>
              </a:spcAft>
            </a:pPr>
            <a:endParaRPr lang="en-GB" dirty="0"/>
          </a:p>
        </p:txBody>
      </p:sp>
      <p:sp>
        <p:nvSpPr>
          <p:cNvPr id="4112" name="Text Box 16"/>
          <p:cNvSpPr txBox="1">
            <a:spLocks noChangeArrowheads="1"/>
          </p:cNvSpPr>
          <p:nvPr/>
        </p:nvSpPr>
        <p:spPr bwMode="auto">
          <a:xfrm>
            <a:off x="685800" y="304800"/>
            <a:ext cx="6705600" cy="14773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sl-SI" sz="3000" b="1" dirty="0">
                <a:solidFill>
                  <a:srgbClr val="002469"/>
                </a:solidFill>
              </a:rPr>
              <a:t>Primerjava najbolj priljubljenih izpitov Cambridge English iz splošne angleščine</a:t>
            </a:r>
            <a:endParaRPr lang="en-US" sz="3000" b="1" dirty="0">
              <a:solidFill>
                <a:srgbClr val="002469"/>
              </a:solidFill>
            </a:endParaRPr>
          </a:p>
        </p:txBody>
      </p:sp>
      <p:pic>
        <p:nvPicPr>
          <p:cNvPr id="4114" name="Picture 18" descr="IH"/>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3400" y="228600"/>
            <a:ext cx="762000" cy="762000"/>
          </a:xfrm>
          <a:prstGeom prst="rect">
            <a:avLst/>
          </a:prstGeom>
          <a:noFill/>
          <a:extLst>
            <a:ext uri="{909E8E84-426E-40DD-AFC4-6F175D3DCCD1}">
              <a14:hiddenFill xmlns:a14="http://schemas.microsoft.com/office/drawing/2010/main">
                <a:solidFill>
                  <a:srgbClr val="FFFFFF"/>
                </a:solidFill>
              </a14:hiddenFill>
            </a:ext>
          </a:extLst>
        </p:spPr>
      </p:pic>
      <p:pic>
        <p:nvPicPr>
          <p:cNvPr id="4116" name="Picture 20" descr="ih"/>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381000"/>
            <a:ext cx="214313" cy="381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p:cNvGraphicFramePr>
            <a:graphicFrameLocks noGrp="1"/>
          </p:cNvGraphicFramePr>
          <p:nvPr>
            <p:extLst>
              <p:ext uri="{D42A27DB-BD31-4B8C-83A1-F6EECF244321}">
                <p14:modId xmlns:p14="http://schemas.microsoft.com/office/powerpoint/2010/main" val="3911234028"/>
              </p:ext>
            </p:extLst>
          </p:nvPr>
        </p:nvGraphicFramePr>
        <p:xfrm>
          <a:off x="685800" y="2060849"/>
          <a:ext cx="7774633" cy="3040238"/>
        </p:xfrm>
        <a:graphic>
          <a:graphicData uri="http://schemas.openxmlformats.org/drawingml/2006/table">
            <a:tbl>
              <a:tblPr firstRow="1" firstCol="1" bandRow="1">
                <a:tableStyleId>{ED083AE6-46FA-4A59-8FB0-9F97EB10719F}</a:tableStyleId>
              </a:tblPr>
              <a:tblGrid>
                <a:gridCol w="2848881">
                  <a:extLst>
                    <a:ext uri="{9D8B030D-6E8A-4147-A177-3AD203B41FA5}">
                      <a16:colId xmlns:a16="http://schemas.microsoft.com/office/drawing/2014/main" val="20000"/>
                    </a:ext>
                  </a:extLst>
                </a:gridCol>
                <a:gridCol w="1231438">
                  <a:extLst>
                    <a:ext uri="{9D8B030D-6E8A-4147-A177-3AD203B41FA5}">
                      <a16:colId xmlns:a16="http://schemas.microsoft.com/office/drawing/2014/main" val="20001"/>
                    </a:ext>
                  </a:extLst>
                </a:gridCol>
                <a:gridCol w="1231438">
                  <a:extLst>
                    <a:ext uri="{9D8B030D-6E8A-4147-A177-3AD203B41FA5}">
                      <a16:colId xmlns:a16="http://schemas.microsoft.com/office/drawing/2014/main" val="20002"/>
                    </a:ext>
                  </a:extLst>
                </a:gridCol>
                <a:gridCol w="1231438">
                  <a:extLst>
                    <a:ext uri="{9D8B030D-6E8A-4147-A177-3AD203B41FA5}">
                      <a16:colId xmlns:a16="http://schemas.microsoft.com/office/drawing/2014/main" val="20003"/>
                    </a:ext>
                  </a:extLst>
                </a:gridCol>
                <a:gridCol w="1231438">
                  <a:extLst>
                    <a:ext uri="{9D8B030D-6E8A-4147-A177-3AD203B41FA5}">
                      <a16:colId xmlns:a16="http://schemas.microsoft.com/office/drawing/2014/main" val="20004"/>
                    </a:ext>
                  </a:extLst>
                </a:gridCol>
              </a:tblGrid>
              <a:tr h="864095">
                <a:tc>
                  <a:txBody>
                    <a:bodyPr/>
                    <a:lstStyle/>
                    <a:p>
                      <a:pPr algn="r">
                        <a:lnSpc>
                          <a:spcPct val="107000"/>
                        </a:lnSpc>
                        <a:spcAft>
                          <a:spcPts val="0"/>
                        </a:spcAft>
                      </a:pPr>
                      <a:r>
                        <a:rPr lang="en-US" sz="1400" dirty="0" err="1">
                          <a:effectLst/>
                        </a:rPr>
                        <a:t>Komponenta</a:t>
                      </a:r>
                      <a:endParaRPr lang="en-US" sz="1400" dirty="0">
                        <a:effectLst/>
                      </a:endParaRPr>
                    </a:p>
                    <a:p>
                      <a:pPr>
                        <a:lnSpc>
                          <a:spcPct val="107000"/>
                        </a:lnSpc>
                        <a:spcAft>
                          <a:spcPts val="0"/>
                        </a:spcAft>
                      </a:pPr>
                      <a:endParaRPr lang="sl-SI" sz="800" dirty="0">
                        <a:effectLst/>
                      </a:endParaRPr>
                    </a:p>
                    <a:p>
                      <a:pPr>
                        <a:lnSpc>
                          <a:spcPct val="107000"/>
                        </a:lnSpc>
                        <a:spcAft>
                          <a:spcPts val="0"/>
                        </a:spcAft>
                      </a:pPr>
                      <a:endParaRPr lang="sl-SI" sz="1400" dirty="0">
                        <a:effectLst/>
                      </a:endParaRPr>
                    </a:p>
                    <a:p>
                      <a:pPr>
                        <a:lnSpc>
                          <a:spcPct val="107000"/>
                        </a:lnSpc>
                        <a:spcAft>
                          <a:spcPts val="0"/>
                        </a:spcAft>
                      </a:pPr>
                      <a:r>
                        <a:rPr lang="en-US" sz="1400" dirty="0" err="1">
                          <a:effectLst/>
                        </a:rPr>
                        <a:t>Izpit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tc>
                <a:tc>
                  <a:txBody>
                    <a:bodyPr/>
                    <a:lstStyle/>
                    <a:p>
                      <a:pPr algn="ctr">
                        <a:lnSpc>
                          <a:spcPct val="107000"/>
                        </a:lnSpc>
                        <a:spcAft>
                          <a:spcPts val="0"/>
                        </a:spcAft>
                      </a:pPr>
                      <a:r>
                        <a:rPr lang="en-US" sz="1200" dirty="0" err="1">
                          <a:effectLst/>
                        </a:rPr>
                        <a:t>Branje</a:t>
                      </a:r>
                      <a:r>
                        <a:rPr lang="en-US" sz="1200" dirty="0">
                          <a:effectLst/>
                        </a:rPr>
                        <a:t> in </a:t>
                      </a:r>
                      <a:r>
                        <a:rPr lang="en-US" sz="1200" dirty="0" err="1">
                          <a:effectLst/>
                        </a:rPr>
                        <a:t>raba</a:t>
                      </a:r>
                      <a:r>
                        <a:rPr lang="en-US" sz="1200" dirty="0">
                          <a:effectLst/>
                        </a:rPr>
                        <a:t> </a:t>
                      </a:r>
                      <a:r>
                        <a:rPr lang="en-US" sz="1200" dirty="0" err="1">
                          <a:effectLst/>
                        </a:rPr>
                        <a:t>angleščine</a:t>
                      </a:r>
                      <a:endParaRPr lang="en-US" sz="1200" dirty="0">
                        <a:effectLst/>
                      </a:endParaRPr>
                    </a:p>
                    <a:p>
                      <a:pPr algn="ctr">
                        <a:lnSpc>
                          <a:spcPct val="107000"/>
                        </a:lnSpc>
                        <a:spcAft>
                          <a:spcPts val="0"/>
                        </a:spcAft>
                      </a:pPr>
                      <a:r>
                        <a:rPr lang="en-US" sz="1200" dirty="0">
                          <a:effectLst/>
                        </a:rPr>
                        <a:t>(Reading and Use of English)</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tc>
                <a:tc>
                  <a:txBody>
                    <a:bodyPr/>
                    <a:lstStyle/>
                    <a:p>
                      <a:pPr algn="ctr">
                        <a:lnSpc>
                          <a:spcPct val="107000"/>
                        </a:lnSpc>
                        <a:spcAft>
                          <a:spcPts val="0"/>
                        </a:spcAft>
                      </a:pPr>
                      <a:r>
                        <a:rPr lang="en-US" sz="1400" dirty="0" err="1">
                          <a:effectLst/>
                        </a:rPr>
                        <a:t>Pisanje</a:t>
                      </a:r>
                      <a:endParaRPr lang="en-US" sz="1400" dirty="0">
                        <a:effectLst/>
                      </a:endParaRPr>
                    </a:p>
                    <a:p>
                      <a:pPr algn="ctr">
                        <a:lnSpc>
                          <a:spcPct val="107000"/>
                        </a:lnSpc>
                        <a:spcAft>
                          <a:spcPts val="0"/>
                        </a:spcAft>
                      </a:pPr>
                      <a:r>
                        <a:rPr lang="en-US" sz="1400" dirty="0">
                          <a:effectLst/>
                        </a:rPr>
                        <a:t>(Writing)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tc>
                <a:tc>
                  <a:txBody>
                    <a:bodyPr/>
                    <a:lstStyle/>
                    <a:p>
                      <a:pPr algn="ctr">
                        <a:lnSpc>
                          <a:spcPct val="107000"/>
                        </a:lnSpc>
                        <a:spcAft>
                          <a:spcPts val="0"/>
                        </a:spcAft>
                      </a:pPr>
                      <a:r>
                        <a:rPr lang="en-US" sz="1400" dirty="0" err="1">
                          <a:effectLst/>
                        </a:rPr>
                        <a:t>Poslušanje</a:t>
                      </a:r>
                      <a:endParaRPr lang="en-US" sz="1400" dirty="0">
                        <a:effectLst/>
                      </a:endParaRPr>
                    </a:p>
                    <a:p>
                      <a:pPr algn="ctr">
                        <a:lnSpc>
                          <a:spcPct val="107000"/>
                        </a:lnSpc>
                        <a:spcAft>
                          <a:spcPts val="0"/>
                        </a:spcAft>
                      </a:pPr>
                      <a:r>
                        <a:rPr lang="en-US" sz="1400" dirty="0">
                          <a:effectLst/>
                        </a:rPr>
                        <a:t>(Listening)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tc>
                <a:tc>
                  <a:txBody>
                    <a:bodyPr/>
                    <a:lstStyle/>
                    <a:p>
                      <a:pPr algn="ctr">
                        <a:lnSpc>
                          <a:spcPct val="107000"/>
                        </a:lnSpc>
                        <a:spcAft>
                          <a:spcPts val="0"/>
                        </a:spcAft>
                      </a:pPr>
                      <a:r>
                        <a:rPr lang="en-US" sz="1400" dirty="0" err="1">
                          <a:effectLst/>
                        </a:rPr>
                        <a:t>Govorjenje</a:t>
                      </a:r>
                      <a:endParaRPr lang="en-US" sz="1400" dirty="0">
                        <a:effectLst/>
                      </a:endParaRPr>
                    </a:p>
                    <a:p>
                      <a:pPr algn="ctr">
                        <a:lnSpc>
                          <a:spcPct val="107000"/>
                        </a:lnSpc>
                        <a:spcAft>
                          <a:spcPts val="0"/>
                        </a:spcAft>
                      </a:pPr>
                      <a:r>
                        <a:rPr lang="en-US" sz="1400" dirty="0">
                          <a:effectLst/>
                        </a:rPr>
                        <a:t>(Speaking)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tc>
                <a:extLst>
                  <a:ext uri="{0D108BD9-81ED-4DB2-BD59-A6C34878D82A}">
                    <a16:rowId xmlns:a16="http://schemas.microsoft.com/office/drawing/2014/main" val="10000"/>
                  </a:ext>
                </a:extLst>
              </a:tr>
              <a:tr h="725381">
                <a:tc>
                  <a:txBody>
                    <a:bodyPr/>
                    <a:lstStyle/>
                    <a:p>
                      <a:pPr>
                        <a:lnSpc>
                          <a:spcPct val="107000"/>
                        </a:lnSpc>
                        <a:spcAft>
                          <a:spcPts val="0"/>
                        </a:spcAft>
                      </a:pPr>
                      <a:r>
                        <a:rPr lang="en-US" sz="1400" dirty="0">
                          <a:effectLst/>
                        </a:rPr>
                        <a:t>Cambridge English: First</a:t>
                      </a:r>
                    </a:p>
                    <a:p>
                      <a:pPr>
                        <a:lnSpc>
                          <a:spcPct val="107000"/>
                        </a:lnSpc>
                        <a:spcAft>
                          <a:spcPts val="0"/>
                        </a:spcAft>
                      </a:pPr>
                      <a:r>
                        <a:rPr lang="en-US" sz="1400" dirty="0">
                          <a:effectLst/>
                        </a:rPr>
                        <a:t>(FCE, </a:t>
                      </a:r>
                      <a:r>
                        <a:rPr lang="en-US" sz="1400" dirty="0" err="1">
                          <a:effectLst/>
                        </a:rPr>
                        <a:t>stopnja</a:t>
                      </a:r>
                      <a:r>
                        <a:rPr lang="en-US" sz="1400" dirty="0">
                          <a:effectLst/>
                        </a:rPr>
                        <a:t> B2)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nchor="ctr"/>
                </a:tc>
                <a:tc>
                  <a:txBody>
                    <a:bodyPr/>
                    <a:lstStyle/>
                    <a:p>
                      <a:pPr algn="ctr">
                        <a:lnSpc>
                          <a:spcPct val="107000"/>
                        </a:lnSpc>
                        <a:spcAft>
                          <a:spcPts val="0"/>
                        </a:spcAft>
                      </a:pPr>
                      <a:r>
                        <a:rPr lang="en-US" sz="1400" dirty="0">
                          <a:effectLst/>
                        </a:rPr>
                        <a:t>1 </a:t>
                      </a:r>
                      <a:r>
                        <a:rPr lang="en-US" sz="1400" dirty="0" err="1">
                          <a:effectLst/>
                        </a:rPr>
                        <a:t>ura</a:t>
                      </a:r>
                      <a:r>
                        <a:rPr lang="en-US" sz="1400" dirty="0">
                          <a:effectLst/>
                        </a:rPr>
                        <a:t> 15 </a:t>
                      </a:r>
                      <a:r>
                        <a:rPr lang="en-US" sz="1400" dirty="0" err="1">
                          <a:effectLst/>
                        </a:rPr>
                        <a:t>minut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nchor="ctr"/>
                </a:tc>
                <a:tc>
                  <a:txBody>
                    <a:bodyPr/>
                    <a:lstStyle/>
                    <a:p>
                      <a:pPr algn="ctr">
                        <a:lnSpc>
                          <a:spcPct val="107000"/>
                        </a:lnSpc>
                        <a:spcAft>
                          <a:spcPts val="0"/>
                        </a:spcAft>
                      </a:pPr>
                      <a:r>
                        <a:rPr lang="en-US" sz="1400" dirty="0">
                          <a:effectLst/>
                        </a:rPr>
                        <a:t>1 </a:t>
                      </a:r>
                      <a:r>
                        <a:rPr lang="en-US" sz="1400" dirty="0" err="1">
                          <a:effectLst/>
                        </a:rPr>
                        <a:t>ura</a:t>
                      </a:r>
                      <a:r>
                        <a:rPr lang="en-US" sz="1400" dirty="0">
                          <a:effectLst/>
                        </a:rPr>
                        <a:t> 20 </a:t>
                      </a:r>
                      <a:r>
                        <a:rPr lang="en-US" sz="1400" dirty="0" err="1">
                          <a:effectLst/>
                        </a:rPr>
                        <a:t>minut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nchor="ctr"/>
                </a:tc>
                <a:tc>
                  <a:txBody>
                    <a:bodyPr/>
                    <a:lstStyle/>
                    <a:p>
                      <a:pPr algn="ctr">
                        <a:lnSpc>
                          <a:spcPct val="107000"/>
                        </a:lnSpc>
                        <a:spcAft>
                          <a:spcPts val="0"/>
                        </a:spcAft>
                      </a:pPr>
                      <a:r>
                        <a:rPr lang="en-US" sz="1400">
                          <a:effectLst/>
                        </a:rPr>
                        <a:t>pribl. 40 minut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nchor="ctr"/>
                </a:tc>
                <a:tc>
                  <a:txBody>
                    <a:bodyPr/>
                    <a:lstStyle/>
                    <a:p>
                      <a:pPr algn="ctr">
                        <a:lnSpc>
                          <a:spcPct val="107000"/>
                        </a:lnSpc>
                        <a:spcAft>
                          <a:spcPts val="0"/>
                        </a:spcAft>
                      </a:pPr>
                      <a:r>
                        <a:rPr lang="en-US" sz="1400">
                          <a:effectLst/>
                        </a:rPr>
                        <a:t>14 minut za par kandidatov</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nchor="ctr"/>
                </a:tc>
                <a:extLst>
                  <a:ext uri="{0D108BD9-81ED-4DB2-BD59-A6C34878D82A}">
                    <a16:rowId xmlns:a16="http://schemas.microsoft.com/office/drawing/2014/main" val="10001"/>
                  </a:ext>
                </a:extLst>
              </a:tr>
              <a:tr h="725381">
                <a:tc>
                  <a:txBody>
                    <a:bodyPr/>
                    <a:lstStyle/>
                    <a:p>
                      <a:pPr>
                        <a:lnSpc>
                          <a:spcPct val="107000"/>
                        </a:lnSpc>
                        <a:spcAft>
                          <a:spcPts val="0"/>
                        </a:spcAft>
                      </a:pPr>
                      <a:r>
                        <a:rPr lang="en-US" sz="1400" dirty="0">
                          <a:effectLst/>
                        </a:rPr>
                        <a:t>Cambridge English: Advanced</a:t>
                      </a:r>
                    </a:p>
                    <a:p>
                      <a:pPr>
                        <a:lnSpc>
                          <a:spcPct val="107000"/>
                        </a:lnSpc>
                        <a:spcAft>
                          <a:spcPts val="0"/>
                        </a:spcAft>
                      </a:pPr>
                      <a:r>
                        <a:rPr lang="en-US" sz="1400" dirty="0">
                          <a:effectLst/>
                        </a:rPr>
                        <a:t>(CAE, </a:t>
                      </a:r>
                      <a:r>
                        <a:rPr lang="en-US" sz="1400" dirty="0" err="1">
                          <a:effectLst/>
                        </a:rPr>
                        <a:t>stopnja</a:t>
                      </a:r>
                      <a:r>
                        <a:rPr lang="en-US" sz="1400" dirty="0">
                          <a:effectLst/>
                        </a:rPr>
                        <a:t> C1)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nchor="ctr"/>
                </a:tc>
                <a:tc>
                  <a:txBody>
                    <a:bodyPr/>
                    <a:lstStyle/>
                    <a:p>
                      <a:pPr algn="ctr">
                        <a:lnSpc>
                          <a:spcPct val="107000"/>
                        </a:lnSpc>
                        <a:spcAft>
                          <a:spcPts val="0"/>
                        </a:spcAft>
                      </a:pPr>
                      <a:r>
                        <a:rPr lang="en-US" sz="1400" dirty="0">
                          <a:effectLst/>
                        </a:rPr>
                        <a:t>1 </a:t>
                      </a:r>
                      <a:r>
                        <a:rPr lang="en-US" sz="1400" dirty="0" err="1">
                          <a:effectLst/>
                        </a:rPr>
                        <a:t>ura</a:t>
                      </a:r>
                      <a:r>
                        <a:rPr lang="en-US" sz="1400" dirty="0">
                          <a:effectLst/>
                        </a:rPr>
                        <a:t> 30 </a:t>
                      </a:r>
                      <a:r>
                        <a:rPr lang="en-US" sz="1400" dirty="0" err="1">
                          <a:effectLst/>
                        </a:rPr>
                        <a:t>minut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nchor="ctr"/>
                </a:tc>
                <a:tc>
                  <a:txBody>
                    <a:bodyPr/>
                    <a:lstStyle/>
                    <a:p>
                      <a:pPr algn="ctr">
                        <a:lnSpc>
                          <a:spcPct val="107000"/>
                        </a:lnSpc>
                        <a:spcAft>
                          <a:spcPts val="0"/>
                        </a:spcAft>
                      </a:pPr>
                      <a:r>
                        <a:rPr lang="en-US" sz="1400" dirty="0">
                          <a:effectLst/>
                        </a:rPr>
                        <a:t>1 </a:t>
                      </a:r>
                      <a:r>
                        <a:rPr lang="en-US" sz="1400" dirty="0" err="1">
                          <a:effectLst/>
                        </a:rPr>
                        <a:t>ura</a:t>
                      </a:r>
                      <a:r>
                        <a:rPr lang="en-US" sz="1400" dirty="0">
                          <a:effectLst/>
                        </a:rPr>
                        <a:t> 30 </a:t>
                      </a:r>
                      <a:r>
                        <a:rPr lang="en-US" sz="1400" dirty="0" err="1">
                          <a:effectLst/>
                        </a:rPr>
                        <a:t>minut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nchor="ctr"/>
                </a:tc>
                <a:tc>
                  <a:txBody>
                    <a:bodyPr/>
                    <a:lstStyle/>
                    <a:p>
                      <a:pPr algn="ctr">
                        <a:lnSpc>
                          <a:spcPct val="107000"/>
                        </a:lnSpc>
                        <a:spcAft>
                          <a:spcPts val="0"/>
                        </a:spcAft>
                      </a:pPr>
                      <a:r>
                        <a:rPr lang="en-US" sz="1400" dirty="0" err="1">
                          <a:effectLst/>
                        </a:rPr>
                        <a:t>pribl</a:t>
                      </a:r>
                      <a:r>
                        <a:rPr lang="en-US" sz="1400" dirty="0">
                          <a:effectLst/>
                        </a:rPr>
                        <a:t>. 40 </a:t>
                      </a:r>
                      <a:r>
                        <a:rPr lang="en-US" sz="1400" dirty="0" err="1">
                          <a:effectLst/>
                        </a:rPr>
                        <a:t>minut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nchor="ctr"/>
                </a:tc>
                <a:tc>
                  <a:txBody>
                    <a:bodyPr/>
                    <a:lstStyle/>
                    <a:p>
                      <a:pPr algn="ctr">
                        <a:lnSpc>
                          <a:spcPct val="107000"/>
                        </a:lnSpc>
                        <a:spcAft>
                          <a:spcPts val="0"/>
                        </a:spcAft>
                      </a:pPr>
                      <a:r>
                        <a:rPr lang="en-US" sz="1400" dirty="0">
                          <a:effectLst/>
                        </a:rPr>
                        <a:t>15 </a:t>
                      </a:r>
                      <a:r>
                        <a:rPr lang="en-US" sz="1400" dirty="0" err="1">
                          <a:effectLst/>
                        </a:rPr>
                        <a:t>minut</a:t>
                      </a:r>
                      <a:r>
                        <a:rPr lang="en-US" sz="1400" dirty="0">
                          <a:effectLst/>
                        </a:rPr>
                        <a:t> za par </a:t>
                      </a:r>
                      <a:r>
                        <a:rPr lang="en-US" sz="1400" dirty="0" err="1">
                          <a:effectLst/>
                        </a:rPr>
                        <a:t>kandidatov</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nchor="ctr"/>
                </a:tc>
                <a:extLst>
                  <a:ext uri="{0D108BD9-81ED-4DB2-BD59-A6C34878D82A}">
                    <a16:rowId xmlns:a16="http://schemas.microsoft.com/office/drawing/2014/main" val="10002"/>
                  </a:ext>
                </a:extLst>
              </a:tr>
              <a:tr h="725381">
                <a:tc>
                  <a:txBody>
                    <a:bodyPr/>
                    <a:lstStyle/>
                    <a:p>
                      <a:pPr>
                        <a:lnSpc>
                          <a:spcPct val="107000"/>
                        </a:lnSpc>
                        <a:spcAft>
                          <a:spcPts val="0"/>
                        </a:spcAft>
                      </a:pPr>
                      <a:r>
                        <a:rPr lang="en-US" sz="1400" dirty="0">
                          <a:effectLst/>
                        </a:rPr>
                        <a:t>Cambridge English: Proficiency</a:t>
                      </a:r>
                    </a:p>
                    <a:p>
                      <a:pPr>
                        <a:lnSpc>
                          <a:spcPct val="107000"/>
                        </a:lnSpc>
                        <a:spcAft>
                          <a:spcPts val="0"/>
                        </a:spcAft>
                      </a:pPr>
                      <a:r>
                        <a:rPr lang="en-US" sz="1400" dirty="0">
                          <a:effectLst/>
                        </a:rPr>
                        <a:t>(CPE, </a:t>
                      </a:r>
                      <a:r>
                        <a:rPr lang="en-US" sz="1400" dirty="0" err="1">
                          <a:effectLst/>
                        </a:rPr>
                        <a:t>stopnja</a:t>
                      </a:r>
                      <a:r>
                        <a:rPr lang="en-US" sz="1400" dirty="0">
                          <a:effectLst/>
                        </a:rPr>
                        <a:t> C2)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nchor="ctr"/>
                </a:tc>
                <a:tc>
                  <a:txBody>
                    <a:bodyPr/>
                    <a:lstStyle/>
                    <a:p>
                      <a:pPr algn="ctr">
                        <a:lnSpc>
                          <a:spcPct val="107000"/>
                        </a:lnSpc>
                        <a:spcAft>
                          <a:spcPts val="0"/>
                        </a:spcAft>
                      </a:pPr>
                      <a:r>
                        <a:rPr lang="en-US" sz="1400" dirty="0">
                          <a:effectLst/>
                        </a:rPr>
                        <a:t>1 </a:t>
                      </a:r>
                      <a:r>
                        <a:rPr lang="en-US" sz="1400" dirty="0" err="1">
                          <a:effectLst/>
                        </a:rPr>
                        <a:t>ura</a:t>
                      </a:r>
                      <a:r>
                        <a:rPr lang="en-US" sz="1400" dirty="0">
                          <a:effectLst/>
                        </a:rPr>
                        <a:t> 30 </a:t>
                      </a:r>
                      <a:r>
                        <a:rPr lang="en-US" sz="1400" dirty="0" err="1">
                          <a:effectLst/>
                        </a:rPr>
                        <a:t>minut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nchor="ctr"/>
                </a:tc>
                <a:tc>
                  <a:txBody>
                    <a:bodyPr/>
                    <a:lstStyle/>
                    <a:p>
                      <a:pPr algn="ctr">
                        <a:lnSpc>
                          <a:spcPct val="107000"/>
                        </a:lnSpc>
                        <a:spcAft>
                          <a:spcPts val="0"/>
                        </a:spcAft>
                      </a:pPr>
                      <a:r>
                        <a:rPr lang="en-US" sz="1400" dirty="0">
                          <a:effectLst/>
                        </a:rPr>
                        <a:t>1 </a:t>
                      </a:r>
                      <a:r>
                        <a:rPr lang="en-US" sz="1400" dirty="0" err="1">
                          <a:effectLst/>
                        </a:rPr>
                        <a:t>ura</a:t>
                      </a:r>
                      <a:r>
                        <a:rPr lang="en-US" sz="1400" dirty="0">
                          <a:effectLst/>
                        </a:rPr>
                        <a:t> 30 </a:t>
                      </a:r>
                      <a:r>
                        <a:rPr lang="en-US" sz="1400" dirty="0" err="1">
                          <a:effectLst/>
                        </a:rPr>
                        <a:t>minut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nchor="ctr"/>
                </a:tc>
                <a:tc>
                  <a:txBody>
                    <a:bodyPr/>
                    <a:lstStyle/>
                    <a:p>
                      <a:pPr algn="ctr">
                        <a:lnSpc>
                          <a:spcPct val="107000"/>
                        </a:lnSpc>
                        <a:spcAft>
                          <a:spcPts val="0"/>
                        </a:spcAft>
                      </a:pPr>
                      <a:r>
                        <a:rPr lang="en-US" sz="1400" dirty="0" err="1">
                          <a:effectLst/>
                        </a:rPr>
                        <a:t>pribl</a:t>
                      </a:r>
                      <a:r>
                        <a:rPr lang="en-US" sz="1400" dirty="0">
                          <a:effectLst/>
                        </a:rPr>
                        <a:t>. 40 </a:t>
                      </a:r>
                      <a:r>
                        <a:rPr lang="en-US" sz="1400" dirty="0" err="1">
                          <a:effectLst/>
                        </a:rPr>
                        <a:t>minut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nchor="ctr"/>
                </a:tc>
                <a:tc>
                  <a:txBody>
                    <a:bodyPr/>
                    <a:lstStyle/>
                    <a:p>
                      <a:pPr algn="ctr">
                        <a:lnSpc>
                          <a:spcPct val="107000"/>
                        </a:lnSpc>
                        <a:spcAft>
                          <a:spcPts val="0"/>
                        </a:spcAft>
                      </a:pPr>
                      <a:r>
                        <a:rPr lang="en-US" sz="1400" dirty="0">
                          <a:effectLst/>
                        </a:rPr>
                        <a:t>16 </a:t>
                      </a:r>
                      <a:r>
                        <a:rPr lang="en-US" sz="1400" dirty="0" err="1">
                          <a:effectLst/>
                        </a:rPr>
                        <a:t>minut</a:t>
                      </a:r>
                      <a:r>
                        <a:rPr lang="en-US" sz="1400" dirty="0">
                          <a:effectLst/>
                        </a:rPr>
                        <a:t> za par </a:t>
                      </a:r>
                      <a:r>
                        <a:rPr lang="en-US" sz="1400" dirty="0" err="1">
                          <a:effectLst/>
                        </a:rPr>
                        <a:t>kandidatov</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nchor="ctr"/>
                </a:tc>
                <a:extLst>
                  <a:ext uri="{0D108BD9-81ED-4DB2-BD59-A6C34878D82A}">
                    <a16:rowId xmlns:a16="http://schemas.microsoft.com/office/drawing/2014/main" val="10003"/>
                  </a:ext>
                </a:extLst>
              </a:tr>
            </a:tbl>
          </a:graphicData>
        </a:graphic>
      </p:graphicFrame>
      <p:sp>
        <p:nvSpPr>
          <p:cNvPr id="3" name="Rectangle 1"/>
          <p:cNvSpPr>
            <a:spLocks noChangeArrowheads="1"/>
          </p:cNvSpPr>
          <p:nvPr/>
        </p:nvSpPr>
        <p:spPr bwMode="auto">
          <a:xfrm>
            <a:off x="685800" y="31210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cxnSp>
        <p:nvCxnSpPr>
          <p:cNvPr id="5" name="Straight Connector 4"/>
          <p:cNvCxnSpPr/>
          <p:nvPr/>
        </p:nvCxnSpPr>
        <p:spPr bwMode="auto">
          <a:xfrm>
            <a:off x="685800" y="2060849"/>
            <a:ext cx="2878088" cy="864095"/>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9" name="Picture 8">
            <a:extLst>
              <a:ext uri="{FF2B5EF4-FFF2-40B4-BE49-F238E27FC236}">
                <a16:creationId xmlns:a16="http://schemas.microsoft.com/office/drawing/2014/main" id="{12A92076-4CF1-4BDB-87FC-5792E0FD755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7092280" y="129188"/>
            <a:ext cx="1958340" cy="1211580"/>
          </a:xfrm>
          <a:prstGeom prst="rect">
            <a:avLst/>
          </a:prstGeom>
          <a:noFill/>
          <a:ln>
            <a:noFill/>
          </a:ln>
        </p:spPr>
      </p:pic>
    </p:spTree>
    <p:extLst>
      <p:ext uri="{BB962C8B-B14F-4D97-AF65-F5344CB8AC3E}">
        <p14:creationId xmlns:p14="http://schemas.microsoft.com/office/powerpoint/2010/main" val="3683534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0" name="Text Box 14"/>
          <p:cNvSpPr txBox="1">
            <a:spLocks noChangeArrowheads="1"/>
          </p:cNvSpPr>
          <p:nvPr/>
        </p:nvSpPr>
        <p:spPr bwMode="auto">
          <a:xfrm>
            <a:off x="827584" y="1978575"/>
            <a:ext cx="7560840" cy="4616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lvl="1">
              <a:spcBef>
                <a:spcPts val="600"/>
              </a:spcBef>
              <a:spcAft>
                <a:spcPts val="600"/>
              </a:spcAft>
            </a:pPr>
            <a:endParaRPr lang="en-GB" dirty="0"/>
          </a:p>
        </p:txBody>
      </p:sp>
      <p:sp>
        <p:nvSpPr>
          <p:cNvPr id="4112" name="Text Box 16"/>
          <p:cNvSpPr txBox="1">
            <a:spLocks noChangeArrowheads="1"/>
          </p:cNvSpPr>
          <p:nvPr/>
        </p:nvSpPr>
        <p:spPr bwMode="auto">
          <a:xfrm>
            <a:off x="685800" y="304800"/>
            <a:ext cx="6705600" cy="5539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sl-SI" sz="3000" b="1" dirty="0">
                <a:solidFill>
                  <a:srgbClr val="002469"/>
                </a:solidFill>
              </a:rPr>
              <a:t>Vsi izpiti Cambridge English</a:t>
            </a:r>
            <a:endParaRPr lang="en-US" sz="3000" b="1" dirty="0">
              <a:solidFill>
                <a:srgbClr val="002469"/>
              </a:solidFill>
            </a:endParaRPr>
          </a:p>
        </p:txBody>
      </p:sp>
      <p:pic>
        <p:nvPicPr>
          <p:cNvPr id="4114" name="Picture 18" descr="IH"/>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3400" y="228600"/>
            <a:ext cx="762000" cy="762000"/>
          </a:xfrm>
          <a:prstGeom prst="rect">
            <a:avLst/>
          </a:prstGeom>
          <a:noFill/>
          <a:extLst>
            <a:ext uri="{909E8E84-426E-40DD-AFC4-6F175D3DCCD1}">
              <a14:hiddenFill xmlns:a14="http://schemas.microsoft.com/office/drawing/2010/main">
                <a:solidFill>
                  <a:srgbClr val="FFFFFF"/>
                </a:solidFill>
              </a14:hiddenFill>
            </a:ext>
          </a:extLst>
        </p:spPr>
      </p:pic>
      <p:pic>
        <p:nvPicPr>
          <p:cNvPr id="4116" name="Picture 20" descr="ih"/>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381000"/>
            <a:ext cx="214313" cy="381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1"/>
          <p:cNvSpPr>
            <a:spLocks noChangeArrowheads="1"/>
          </p:cNvSpPr>
          <p:nvPr/>
        </p:nvSpPr>
        <p:spPr bwMode="auto">
          <a:xfrm>
            <a:off x="685800" y="31210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2050" name="Picture 2" descr="Cambridge English Scale full rang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504" y="997010"/>
            <a:ext cx="8492856" cy="580904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2A3566C0-5C0A-49D1-81AD-8236EB1C0DF0}"/>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7092280" y="129188"/>
            <a:ext cx="1958340" cy="1211580"/>
          </a:xfrm>
          <a:prstGeom prst="rect">
            <a:avLst/>
          </a:prstGeom>
          <a:noFill/>
          <a:ln>
            <a:noFill/>
          </a:ln>
        </p:spPr>
      </p:pic>
    </p:spTree>
    <p:extLst>
      <p:ext uri="{BB962C8B-B14F-4D97-AF65-F5344CB8AC3E}">
        <p14:creationId xmlns:p14="http://schemas.microsoft.com/office/powerpoint/2010/main" val="3467112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 Box 3"/>
          <p:cNvSpPr txBox="1">
            <a:spLocks noChangeArrowheads="1"/>
          </p:cNvSpPr>
          <p:nvPr/>
        </p:nvSpPr>
        <p:spPr bwMode="auto">
          <a:xfrm>
            <a:off x="685800" y="304800"/>
            <a:ext cx="6705600" cy="584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sl-SI" altLang="en-US" sz="3200" b="1" dirty="0">
                <a:solidFill>
                  <a:srgbClr val="002469"/>
                </a:solidFill>
              </a:rPr>
              <a:t>Priprava na izpite</a:t>
            </a:r>
            <a:endParaRPr lang="en-US" dirty="0"/>
          </a:p>
        </p:txBody>
      </p:sp>
      <p:pic>
        <p:nvPicPr>
          <p:cNvPr id="15364" name="Picture 4" descr="IH"/>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3400" y="228600"/>
            <a:ext cx="762000" cy="762000"/>
          </a:xfrm>
          <a:prstGeom prst="rect">
            <a:avLst/>
          </a:prstGeom>
          <a:noFill/>
          <a:extLst>
            <a:ext uri="{909E8E84-426E-40DD-AFC4-6F175D3DCCD1}">
              <a14:hiddenFill xmlns:a14="http://schemas.microsoft.com/office/drawing/2010/main">
                <a:solidFill>
                  <a:srgbClr val="FFFFFF"/>
                </a:solidFill>
              </a14:hiddenFill>
            </a:ext>
          </a:extLst>
        </p:spPr>
      </p:pic>
      <p:pic>
        <p:nvPicPr>
          <p:cNvPr id="15365" name="Picture 5" descr="ih"/>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381000"/>
            <a:ext cx="214313" cy="381000"/>
          </a:xfrm>
          <a:prstGeom prst="rect">
            <a:avLst/>
          </a:prstGeom>
          <a:noFill/>
          <a:extLst>
            <a:ext uri="{909E8E84-426E-40DD-AFC4-6F175D3DCCD1}">
              <a14:hiddenFill xmlns:a14="http://schemas.microsoft.com/office/drawing/2010/main">
                <a:solidFill>
                  <a:srgbClr val="FFFFFF"/>
                </a:solidFill>
              </a14:hiddenFill>
            </a:ext>
          </a:extLst>
        </p:spPr>
      </p:pic>
      <p:sp>
        <p:nvSpPr>
          <p:cNvPr id="8" name="Text Box 14"/>
          <p:cNvSpPr txBox="1">
            <a:spLocks noChangeArrowheads="1"/>
          </p:cNvSpPr>
          <p:nvPr/>
        </p:nvSpPr>
        <p:spPr bwMode="auto">
          <a:xfrm>
            <a:off x="632992" y="1412776"/>
            <a:ext cx="7899448" cy="34163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marL="342900" indent="-342900">
              <a:buFontTx/>
              <a:buChar char="-"/>
            </a:pPr>
            <a:r>
              <a:rPr lang="sl-SI" b="1" dirty="0"/>
              <a:t>vsako šolsko leto od oktobra do marca</a:t>
            </a:r>
          </a:p>
          <a:p>
            <a:pPr marL="342900" lvl="0" indent="-342900">
              <a:buFontTx/>
              <a:buChar char="-"/>
            </a:pPr>
            <a:endParaRPr lang="sl-SI" b="1" dirty="0"/>
          </a:p>
          <a:p>
            <a:pPr marL="342900" indent="-342900">
              <a:buFontTx/>
              <a:buChar char="-"/>
            </a:pPr>
            <a:r>
              <a:rPr lang="sl-SI" b="1" dirty="0"/>
              <a:t>poudarek na strategijah in tehnikah za uspešno opravljen izpit</a:t>
            </a:r>
          </a:p>
          <a:p>
            <a:pPr marL="342900" lvl="0" indent="-342900">
              <a:buFontTx/>
              <a:buChar char="-"/>
            </a:pPr>
            <a:endParaRPr lang="sl-SI" b="1" dirty="0"/>
          </a:p>
          <a:p>
            <a:pPr marL="342900" lvl="0" indent="-342900">
              <a:buFontTx/>
              <a:buChar char="-"/>
            </a:pPr>
            <a:r>
              <a:rPr lang="sl-SI" b="1" dirty="0"/>
              <a:t>20 srečanj po 2 šolski uri na </a:t>
            </a:r>
            <a:r>
              <a:rPr lang="sl-SI" b="1" dirty="0" err="1"/>
              <a:t>ŠKG</a:t>
            </a:r>
            <a:endParaRPr lang="sl-SI" b="1" dirty="0"/>
          </a:p>
          <a:p>
            <a:pPr marL="342900" lvl="0" indent="-342900">
              <a:buFontTx/>
              <a:buChar char="-"/>
            </a:pPr>
            <a:endParaRPr lang="sl-SI" b="1" dirty="0"/>
          </a:p>
          <a:p>
            <a:pPr marL="342900" lvl="0" indent="-342900">
              <a:buFontTx/>
              <a:buChar char="-"/>
            </a:pPr>
            <a:r>
              <a:rPr lang="sl-SI" b="1" dirty="0"/>
              <a:t>o</a:t>
            </a:r>
            <a:r>
              <a:rPr lang="en-US" b="1" dirty="0" err="1"/>
              <a:t>bičajno</a:t>
            </a:r>
            <a:r>
              <a:rPr lang="en-US" b="1" dirty="0"/>
              <a:t> </a:t>
            </a:r>
            <a:r>
              <a:rPr lang="sl-SI" b="1" dirty="0"/>
              <a:t>četrtki, 14.30-16.00</a:t>
            </a:r>
          </a:p>
          <a:p>
            <a:pPr marL="342900" lvl="0" indent="-342900">
              <a:buFontTx/>
              <a:buChar char="-"/>
            </a:pPr>
            <a:endParaRPr lang="sl-SI" b="1" dirty="0"/>
          </a:p>
        </p:txBody>
      </p:sp>
      <p:pic>
        <p:nvPicPr>
          <p:cNvPr id="6" name="Picture 5">
            <a:extLst>
              <a:ext uri="{FF2B5EF4-FFF2-40B4-BE49-F238E27FC236}">
                <a16:creationId xmlns:a16="http://schemas.microsoft.com/office/drawing/2014/main" id="{B1616861-2B7F-40D3-B9ED-86556FD9930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7092280" y="129188"/>
            <a:ext cx="1958340" cy="1211580"/>
          </a:xfrm>
          <a:prstGeom prst="rect">
            <a:avLst/>
          </a:prstGeom>
          <a:noFill/>
          <a:ln>
            <a:noFill/>
          </a:ln>
        </p:spPr>
      </p:pic>
    </p:spTree>
    <p:extLst>
      <p:ext uri="{BB962C8B-B14F-4D97-AF65-F5344CB8AC3E}">
        <p14:creationId xmlns:p14="http://schemas.microsoft.com/office/powerpoint/2010/main" val="3368394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 Box 3"/>
          <p:cNvSpPr txBox="1">
            <a:spLocks noChangeArrowheads="1"/>
          </p:cNvSpPr>
          <p:nvPr/>
        </p:nvSpPr>
        <p:spPr bwMode="auto">
          <a:xfrm>
            <a:off x="685800" y="818129"/>
            <a:ext cx="6705600" cy="584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sl-SI" altLang="en-US" sz="3200" b="1" dirty="0">
                <a:solidFill>
                  <a:srgbClr val="002469"/>
                </a:solidFill>
              </a:rPr>
              <a:t>Roki, prijava, cene</a:t>
            </a:r>
            <a:endParaRPr lang="en-US" dirty="0"/>
          </a:p>
        </p:txBody>
      </p:sp>
      <p:pic>
        <p:nvPicPr>
          <p:cNvPr id="15364" name="Picture 4" descr="IH"/>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3400" y="722784"/>
            <a:ext cx="762000" cy="762000"/>
          </a:xfrm>
          <a:prstGeom prst="rect">
            <a:avLst/>
          </a:prstGeom>
          <a:noFill/>
          <a:extLst>
            <a:ext uri="{909E8E84-426E-40DD-AFC4-6F175D3DCCD1}">
              <a14:hiddenFill xmlns:a14="http://schemas.microsoft.com/office/drawing/2010/main">
                <a:solidFill>
                  <a:srgbClr val="FFFFFF"/>
                </a:solidFill>
              </a14:hiddenFill>
            </a:ext>
          </a:extLst>
        </p:spPr>
      </p:pic>
      <p:pic>
        <p:nvPicPr>
          <p:cNvPr id="15365" name="Picture 5" descr="ih"/>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894329"/>
            <a:ext cx="214313" cy="381000"/>
          </a:xfrm>
          <a:prstGeom prst="rect">
            <a:avLst/>
          </a:prstGeom>
          <a:noFill/>
          <a:extLst>
            <a:ext uri="{909E8E84-426E-40DD-AFC4-6F175D3DCCD1}">
              <a14:hiddenFill xmlns:a14="http://schemas.microsoft.com/office/drawing/2010/main">
                <a:solidFill>
                  <a:srgbClr val="FFFFFF"/>
                </a:solidFill>
              </a14:hiddenFill>
            </a:ext>
          </a:extLst>
        </p:spPr>
      </p:pic>
      <p:sp>
        <p:nvSpPr>
          <p:cNvPr id="8" name="Text Box 14"/>
          <p:cNvSpPr txBox="1">
            <a:spLocks noChangeArrowheads="1"/>
          </p:cNvSpPr>
          <p:nvPr/>
        </p:nvSpPr>
        <p:spPr bwMode="auto">
          <a:xfrm>
            <a:off x="632992" y="2060848"/>
            <a:ext cx="7899448" cy="33547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marL="342900" lvl="0" indent="-342900">
              <a:buFontTx/>
              <a:buChar char="-"/>
            </a:pPr>
            <a:r>
              <a:rPr lang="sl-SI" b="1" dirty="0"/>
              <a:t>Izpite izvajamo vsako leto praviloma marca, junija in decembra. </a:t>
            </a:r>
          </a:p>
          <a:p>
            <a:pPr marL="342900" lvl="0" indent="-342900">
              <a:buFontTx/>
              <a:buChar char="-"/>
            </a:pPr>
            <a:endParaRPr lang="sl-SI" b="1" dirty="0"/>
          </a:p>
          <a:p>
            <a:pPr marL="342900" lvl="0" indent="-342900">
              <a:buFontTx/>
              <a:buChar char="-"/>
            </a:pPr>
            <a:r>
              <a:rPr lang="sl-SI" b="1" dirty="0"/>
              <a:t>Aktualni roki in vse podrobnosti so na www.mint.si. </a:t>
            </a:r>
          </a:p>
          <a:p>
            <a:pPr marL="342900" lvl="0" indent="-342900">
              <a:buFontTx/>
              <a:buChar char="-"/>
            </a:pPr>
            <a:endParaRPr lang="sl-SI" b="1" dirty="0"/>
          </a:p>
          <a:p>
            <a:pPr marL="342900" lvl="0" indent="-342900">
              <a:buFontTx/>
              <a:buChar char="-"/>
            </a:pPr>
            <a:r>
              <a:rPr lang="sl-SI" b="1" dirty="0"/>
              <a:t>Dijakom </a:t>
            </a:r>
            <a:r>
              <a:rPr lang="sl-SI" b="1" dirty="0" err="1"/>
              <a:t>ŠKG</a:t>
            </a:r>
            <a:r>
              <a:rPr lang="sl-SI" b="1" dirty="0"/>
              <a:t> priznamo 10-odstotni popust na </a:t>
            </a:r>
            <a:r>
              <a:rPr lang="sl-SI" b="1" dirty="0" err="1"/>
              <a:t>izpitnino</a:t>
            </a:r>
            <a:r>
              <a:rPr lang="sl-SI" b="1" dirty="0"/>
              <a:t> </a:t>
            </a:r>
          </a:p>
          <a:p>
            <a:pPr lvl="0"/>
            <a:r>
              <a:rPr lang="sl-SI" sz="2000" b="1" dirty="0"/>
              <a:t>     </a:t>
            </a:r>
            <a:endParaRPr lang="sl-SI" sz="2000" dirty="0"/>
          </a:p>
        </p:txBody>
      </p:sp>
      <p:pic>
        <p:nvPicPr>
          <p:cNvPr id="6" name="Picture 5">
            <a:extLst>
              <a:ext uri="{FF2B5EF4-FFF2-40B4-BE49-F238E27FC236}">
                <a16:creationId xmlns:a16="http://schemas.microsoft.com/office/drawing/2014/main" id="{93E79716-C784-4F22-9C9B-6D0991658F58}"/>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7020272" y="456509"/>
            <a:ext cx="1958340" cy="1211580"/>
          </a:xfrm>
          <a:prstGeom prst="rect">
            <a:avLst/>
          </a:prstGeom>
          <a:noFill/>
          <a:ln>
            <a:noFill/>
          </a:ln>
        </p:spPr>
      </p:pic>
    </p:spTree>
    <p:extLst>
      <p:ext uri="{BB962C8B-B14F-4D97-AF65-F5344CB8AC3E}">
        <p14:creationId xmlns:p14="http://schemas.microsoft.com/office/powerpoint/2010/main" val="2843481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0" name="Text Box 14"/>
          <p:cNvSpPr txBox="1">
            <a:spLocks noChangeArrowheads="1"/>
          </p:cNvSpPr>
          <p:nvPr/>
        </p:nvSpPr>
        <p:spPr bwMode="auto">
          <a:xfrm>
            <a:off x="899592" y="1628800"/>
            <a:ext cx="7776864" cy="5632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r>
              <a:rPr lang="sl-SI" sz="2000" dirty="0"/>
              <a:t>Pred maturo sem se odločila opraviti izpit FCE, ki je po zahtevnosti podoben maturi. Ker se je izkazalo, da sem izpit opravila z lahkoto, sem se odločila, da maturo opravljam na višji ravni in jo tudi odlično opravila. Priporočam vsem, saj poleg znanja pridobiš tudi samozavest.</a:t>
            </a:r>
            <a:br>
              <a:rPr lang="en-GB" sz="2000" dirty="0"/>
            </a:br>
            <a:br>
              <a:rPr lang="en-GB" sz="2000" dirty="0"/>
            </a:br>
            <a:r>
              <a:rPr lang="sl-SI" sz="2000" b="1" dirty="0"/>
              <a:t>Dora Mahkovic, zlata maturantka 2008</a:t>
            </a:r>
            <a:endParaRPr lang="en-US" sz="2000" b="1" dirty="0"/>
          </a:p>
          <a:p>
            <a:endParaRPr lang="en-US" sz="2000" dirty="0"/>
          </a:p>
          <a:p>
            <a:endParaRPr lang="en-GB" sz="2000" dirty="0"/>
          </a:p>
          <a:p>
            <a:r>
              <a:rPr lang="sl-SI" sz="2000" dirty="0"/>
              <a:t>CAE izpit sem opravil pred maturo, med študijem pa mi je omogočil prakso v </a:t>
            </a:r>
            <a:r>
              <a:rPr lang="sl-SI" sz="2000" dirty="0" err="1"/>
              <a:t>Newcastlu</a:t>
            </a:r>
            <a:r>
              <a:rPr lang="sl-SI" sz="2000" dirty="0"/>
              <a:t>,  za katero sem potreboval dokazilo o znanju jezika. Certifikat je uporaben za različne namene in ga je koristno imeti.</a:t>
            </a:r>
            <a:endParaRPr lang="en-GB" sz="2000" dirty="0"/>
          </a:p>
          <a:p>
            <a:endParaRPr lang="sl-SI" sz="2000" dirty="0"/>
          </a:p>
          <a:p>
            <a:r>
              <a:rPr lang="sl-SI" sz="2000" b="1" dirty="0"/>
              <a:t>Jure Salobir, maturant 2009</a:t>
            </a:r>
            <a:endParaRPr lang="en-US" sz="2000" b="1" dirty="0"/>
          </a:p>
          <a:p>
            <a:endParaRPr lang="en-US" sz="2000" dirty="0"/>
          </a:p>
          <a:p>
            <a:endParaRPr lang="sl-SI" sz="2000" dirty="0"/>
          </a:p>
          <a:p>
            <a:endParaRPr lang="sl-SI" sz="2000" dirty="0"/>
          </a:p>
        </p:txBody>
      </p:sp>
      <p:sp>
        <p:nvSpPr>
          <p:cNvPr id="4112" name="Text Box 16"/>
          <p:cNvSpPr txBox="1">
            <a:spLocks noChangeArrowheads="1"/>
          </p:cNvSpPr>
          <p:nvPr/>
        </p:nvSpPr>
        <p:spPr bwMode="auto">
          <a:xfrm>
            <a:off x="685800" y="304800"/>
            <a:ext cx="6705600" cy="584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sl-SI" altLang="en-US" sz="3200" b="1" dirty="0">
                <a:solidFill>
                  <a:srgbClr val="002469"/>
                </a:solidFill>
              </a:rPr>
              <a:t>Mnenja</a:t>
            </a:r>
          </a:p>
        </p:txBody>
      </p:sp>
      <p:pic>
        <p:nvPicPr>
          <p:cNvPr id="4114" name="Picture 18" descr="IH"/>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3400" y="228600"/>
            <a:ext cx="762000" cy="762000"/>
          </a:xfrm>
          <a:prstGeom prst="rect">
            <a:avLst/>
          </a:prstGeom>
          <a:noFill/>
          <a:extLst>
            <a:ext uri="{909E8E84-426E-40DD-AFC4-6F175D3DCCD1}">
              <a14:hiddenFill xmlns:a14="http://schemas.microsoft.com/office/drawing/2010/main">
                <a:solidFill>
                  <a:srgbClr val="FFFFFF"/>
                </a:solidFill>
              </a14:hiddenFill>
            </a:ext>
          </a:extLst>
        </p:spPr>
      </p:pic>
      <p:pic>
        <p:nvPicPr>
          <p:cNvPr id="4116" name="Picture 20" descr="ih"/>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381000"/>
            <a:ext cx="214313" cy="381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1B948E97-0BF0-4414-B822-479A5BE993DF}"/>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7092280" y="228600"/>
            <a:ext cx="1958340" cy="1211580"/>
          </a:xfrm>
          <a:prstGeom prst="rect">
            <a:avLst/>
          </a:prstGeom>
          <a:noFill/>
          <a:ln>
            <a:noFill/>
          </a:ln>
        </p:spPr>
      </p:pic>
    </p:spTree>
    <p:extLst>
      <p:ext uri="{BB962C8B-B14F-4D97-AF65-F5344CB8AC3E}">
        <p14:creationId xmlns:p14="http://schemas.microsoft.com/office/powerpoint/2010/main" val="2490783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Text Box 4"/>
          <p:cNvSpPr txBox="1">
            <a:spLocks noChangeArrowheads="1"/>
          </p:cNvSpPr>
          <p:nvPr/>
        </p:nvSpPr>
        <p:spPr bwMode="auto">
          <a:xfrm>
            <a:off x="899592" y="2069813"/>
            <a:ext cx="7010400" cy="18158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sl-SI" sz="3200" b="1" dirty="0">
                <a:solidFill>
                  <a:srgbClr val="00B0F0"/>
                </a:solidFill>
                <a:latin typeface="Calibri" pitchFamily="1" charset="0"/>
                <a:hlinkClick r:id="rId3"/>
              </a:rPr>
              <a:t>Na ŠKG</a:t>
            </a:r>
            <a:r>
              <a:rPr lang="sl-SI" sz="3200" b="1" dirty="0">
                <a:solidFill>
                  <a:srgbClr val="00B050"/>
                </a:solidFill>
                <a:latin typeface="Calibri" pitchFamily="1" charset="0"/>
                <a:hlinkClick r:id="rId3"/>
              </a:rPr>
              <a:t>: </a:t>
            </a:r>
            <a:r>
              <a:rPr lang="sl-SI" sz="3200" b="1" dirty="0" err="1">
                <a:solidFill>
                  <a:srgbClr val="636B70"/>
                </a:solidFill>
                <a:latin typeface="Calibri" pitchFamily="1" charset="0"/>
                <a:hlinkClick r:id="rId3"/>
              </a:rPr>
              <a:t>Lily</a:t>
            </a:r>
            <a:r>
              <a:rPr lang="sl-SI" sz="3200" b="1" dirty="0">
                <a:solidFill>
                  <a:srgbClr val="636B70"/>
                </a:solidFill>
                <a:latin typeface="Calibri" pitchFamily="1" charset="0"/>
                <a:hlinkClick r:id="rId3"/>
              </a:rPr>
              <a:t> Schweiger Kotar, prof. </a:t>
            </a:r>
            <a:r>
              <a:rPr lang="sl-SI" b="1" dirty="0">
                <a:solidFill>
                  <a:srgbClr val="636B70"/>
                </a:solidFill>
                <a:latin typeface="Calibri" pitchFamily="1" charset="0"/>
                <a:hlinkClick r:id="rId3"/>
              </a:rPr>
              <a:t>lily.schweiger@stanislav.si </a:t>
            </a:r>
          </a:p>
          <a:p>
            <a:pPr algn="ctr"/>
            <a:r>
              <a:rPr lang="sl-SI" sz="3200" b="1" dirty="0">
                <a:solidFill>
                  <a:srgbClr val="636B70"/>
                </a:solidFill>
                <a:latin typeface="Calibri" pitchFamily="1" charset="0"/>
                <a:hlinkClick r:id="rId3"/>
              </a:rPr>
              <a:t>Na </a:t>
            </a:r>
            <a:r>
              <a:rPr lang="sl-SI" sz="3200" b="1" dirty="0" err="1">
                <a:solidFill>
                  <a:srgbClr val="636B70"/>
                </a:solidFill>
                <a:latin typeface="Calibri" pitchFamily="1" charset="0"/>
                <a:hlinkClick r:id="rId3"/>
              </a:rPr>
              <a:t>Mintu</a:t>
            </a:r>
            <a:r>
              <a:rPr lang="sl-SI" sz="3200" b="1" dirty="0">
                <a:solidFill>
                  <a:srgbClr val="636B70"/>
                </a:solidFill>
                <a:latin typeface="Calibri" pitchFamily="1" charset="0"/>
                <a:hlinkClick r:id="rId3"/>
              </a:rPr>
              <a:t>: info@mint.si</a:t>
            </a:r>
            <a:r>
              <a:rPr lang="sl-SI" sz="3200" b="1" dirty="0">
                <a:solidFill>
                  <a:srgbClr val="636B70"/>
                </a:solidFill>
                <a:latin typeface="Calibri" pitchFamily="1" charset="0"/>
              </a:rPr>
              <a:t> ali 080 64 68</a:t>
            </a:r>
          </a:p>
          <a:p>
            <a:pPr algn="ctr"/>
            <a:r>
              <a:rPr lang="en-GB" b="1" dirty="0" err="1">
                <a:solidFill>
                  <a:srgbClr val="636B70"/>
                </a:solidFill>
                <a:latin typeface="Calibri" pitchFamily="1" charset="0"/>
              </a:rPr>
              <a:t>Primož</a:t>
            </a:r>
            <a:r>
              <a:rPr lang="en-GB" b="1" dirty="0">
                <a:solidFill>
                  <a:srgbClr val="636B70"/>
                </a:solidFill>
                <a:latin typeface="Calibri" pitchFamily="1" charset="0"/>
              </a:rPr>
              <a:t> </a:t>
            </a:r>
            <a:r>
              <a:rPr lang="en-GB" b="1" dirty="0" err="1">
                <a:solidFill>
                  <a:srgbClr val="636B70"/>
                </a:solidFill>
                <a:latin typeface="Calibri" pitchFamily="1" charset="0"/>
              </a:rPr>
              <a:t>Šušterič</a:t>
            </a:r>
            <a:r>
              <a:rPr lang="en-GB" b="1" dirty="0">
                <a:solidFill>
                  <a:srgbClr val="636B70"/>
                </a:solidFill>
                <a:latin typeface="Calibri" pitchFamily="1" charset="0"/>
              </a:rPr>
              <a:t>, 01 300 4 313</a:t>
            </a:r>
            <a:r>
              <a:rPr lang="sl-SI" b="1" dirty="0">
                <a:solidFill>
                  <a:srgbClr val="636B70"/>
                </a:solidFill>
                <a:latin typeface="Calibri" pitchFamily="1" charset="0"/>
              </a:rPr>
              <a:t>,</a:t>
            </a:r>
            <a:r>
              <a:rPr lang="en-GB" b="1" dirty="0">
                <a:solidFill>
                  <a:srgbClr val="636B70"/>
                </a:solidFill>
                <a:latin typeface="Calibri" pitchFamily="1" charset="0"/>
              </a:rPr>
              <a:t>Centre Exam manager</a:t>
            </a:r>
            <a:endParaRPr lang="en-US" b="1" dirty="0">
              <a:solidFill>
                <a:srgbClr val="636B70"/>
              </a:solidFill>
              <a:latin typeface="Calibri" pitchFamily="1" charset="0"/>
            </a:endParaRPr>
          </a:p>
        </p:txBody>
      </p:sp>
      <p:sp>
        <p:nvSpPr>
          <p:cNvPr id="74759" name="Text Box 7"/>
          <p:cNvSpPr txBox="1">
            <a:spLocks noChangeArrowheads="1"/>
          </p:cNvSpPr>
          <p:nvPr/>
        </p:nvSpPr>
        <p:spPr bwMode="auto">
          <a:xfrm>
            <a:off x="583462" y="345137"/>
            <a:ext cx="6705600" cy="13234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sl-SI" sz="3200" b="1" dirty="0">
                <a:solidFill>
                  <a:srgbClr val="002469"/>
                </a:solidFill>
              </a:rPr>
              <a:t>Imate</a:t>
            </a:r>
            <a:r>
              <a:rPr lang="sl-SI" dirty="0"/>
              <a:t> </a:t>
            </a:r>
            <a:r>
              <a:rPr lang="sl-SI" sz="3200" b="1" dirty="0">
                <a:solidFill>
                  <a:srgbClr val="002469"/>
                </a:solidFill>
              </a:rPr>
              <a:t>vprašanja?</a:t>
            </a:r>
          </a:p>
          <a:p>
            <a:pPr>
              <a:spcBef>
                <a:spcPct val="50000"/>
              </a:spcBef>
            </a:pPr>
            <a:endParaRPr lang="en-US" sz="3200" b="1" dirty="0">
              <a:solidFill>
                <a:srgbClr val="002469"/>
              </a:solidFill>
            </a:endParaRPr>
          </a:p>
        </p:txBody>
      </p:sp>
      <p:pic>
        <p:nvPicPr>
          <p:cNvPr id="74760" name="Picture 8" descr="ih"/>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381000"/>
            <a:ext cx="214313" cy="3810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0" descr="D:\JESEN 2003\Design\Logo\www PPT.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1560" y="5971138"/>
            <a:ext cx="2067645" cy="360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5" descr="PP"/>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3962400"/>
            <a:ext cx="9144000" cy="70802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5DFC65D9-AF3B-411A-937A-84B9B45D75BA}"/>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6495879" y="5086505"/>
            <a:ext cx="1958340" cy="1211580"/>
          </a:xfrm>
          <a:prstGeom prst="rect">
            <a:avLst/>
          </a:prstGeom>
          <a:noFill/>
          <a:ln>
            <a:noFill/>
          </a:ln>
        </p:spPr>
      </p:pic>
    </p:spTree>
  </p:cSld>
  <p:clrMapOvr>
    <a:masterClrMapping/>
  </p:clrMapOvr>
</p:sld>
</file>

<file path=ppt/theme/theme1.xml><?xml version="1.0" encoding="utf-8"?>
<a:theme xmlns:a="http://schemas.openxmlformats.org/drawingml/2006/main" name="Mint IH Ljubljana">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899F901416383D42AA2ED95754CCDA6F" ma:contentTypeVersion="39" ma:contentTypeDescription="Ustvari nov dokument." ma:contentTypeScope="" ma:versionID="b6fcf8f1a57a745d87819ec6deb223df">
  <xsd:schema xmlns:xsd="http://www.w3.org/2001/XMLSchema" xmlns:xs="http://www.w3.org/2001/XMLSchema" xmlns:p="http://schemas.microsoft.com/office/2006/metadata/properties" xmlns:ns3="9516d65d-018e-4c79-88e0-a17c450bf785" xmlns:ns4="de880997-f9e5-4f13-8c91-109a7536adbc" targetNamespace="http://schemas.microsoft.com/office/2006/metadata/properties" ma:root="true" ma:fieldsID="fecd665916bea5560a89cf51426123b0" ns3:_="" ns4:_="">
    <xsd:import namespace="9516d65d-018e-4c79-88e0-a17c450bf785"/>
    <xsd:import namespace="de880997-f9e5-4f13-8c91-109a7536adbc"/>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NotebookType" minOccurs="0"/>
                <xsd:element ref="ns3:FolderType" minOccurs="0"/>
                <xsd:element ref="ns3:CultureName" minOccurs="0"/>
                <xsd:element ref="ns3:AppVersion" minOccurs="0"/>
                <xsd:element ref="ns3:TeamsChannelId" minOccurs="0"/>
                <xsd:element ref="ns3:Owner" minOccurs="0"/>
                <xsd:element ref="ns3:DefaultSectionNames" minOccurs="0"/>
                <xsd:element ref="ns3:Templates" minOccurs="0"/>
                <xsd:element ref="ns3:Teachers" minOccurs="0"/>
                <xsd:element ref="ns3:Students" minOccurs="0"/>
                <xsd:element ref="ns3:Student_Groups" minOccurs="0"/>
                <xsd:element ref="ns3:Invited_Teachers" minOccurs="0"/>
                <xsd:element ref="ns3:Invited_Students" minOccurs="0"/>
                <xsd:element ref="ns3:Self_Registration_Enabled" minOccurs="0"/>
                <xsd:element ref="ns3:Has_Teacher_Only_SectionGroup" minOccurs="0"/>
                <xsd:element ref="ns3:Is_Collaboration_Space_Locked" minOccurs="0"/>
                <xsd:element ref="ns3:IsNotebookLocked" minOccurs="0"/>
                <xsd:element ref="ns3:MediaServiceAutoTags" minOccurs="0"/>
                <xsd:element ref="ns3:MediaServiceGenerationTime" minOccurs="0"/>
                <xsd:element ref="ns3:MediaServiceEventHashCode" minOccurs="0"/>
                <xsd:element ref="ns3:MediaServiceDateTaken" minOccurs="0"/>
                <xsd:element ref="ns3:MediaServiceLocation" minOccurs="0"/>
                <xsd:element ref="ns3:MediaServiceOCR" minOccurs="0"/>
                <xsd:element ref="ns3:Math_Settings" minOccurs="0"/>
                <xsd:element ref="ns3:Distribution_Groups" minOccurs="0"/>
                <xsd:element ref="ns3:LMS_Mappings" minOccurs="0"/>
                <xsd:element ref="ns3:MediaServiceAutoKeyPoints" minOccurs="0"/>
                <xsd:element ref="ns3:MediaServiceKeyPoints" minOccurs="0"/>
                <xsd:element ref="ns3:Teams_Channel_Section_Locatio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16d65d-018e-4c79-88e0-a17c450bf7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NotebookType" ma:index="13" nillable="true" ma:displayName="Notebook Type" ma:internalName="NotebookType">
      <xsd:simpleType>
        <xsd:restriction base="dms:Text"/>
      </xsd:simpleType>
    </xsd:element>
    <xsd:element name="FolderType" ma:index="14" nillable="true" ma:displayName="Folder Type" ma:internalName="FolderType">
      <xsd:simpleType>
        <xsd:restriction base="dms:Text"/>
      </xsd:simpleType>
    </xsd:element>
    <xsd:element name="CultureName" ma:index="15" nillable="true" ma:displayName="Culture Name" ma:internalName="CultureName">
      <xsd:simpleType>
        <xsd:restriction base="dms:Text"/>
      </xsd:simpleType>
    </xsd:element>
    <xsd:element name="AppVersion" ma:index="16" nillable="true" ma:displayName="App Version" ma:internalName="AppVersion">
      <xsd:simpleType>
        <xsd:restriction base="dms:Text"/>
      </xsd:simpleType>
    </xsd:element>
    <xsd:element name="TeamsChannelId" ma:index="17" nillable="true" ma:displayName="Teams Channel Id" ma:internalName="TeamsChannelId">
      <xsd:simpleType>
        <xsd:restriction base="dms:Text"/>
      </xsd:simpleType>
    </xsd:element>
    <xsd:element name="Owner" ma:index="18"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9" nillable="true" ma:displayName="Default Section Names" ma:internalName="DefaultSectionNames">
      <xsd:simpleType>
        <xsd:restriction base="dms:Note">
          <xsd:maxLength value="255"/>
        </xsd:restriction>
      </xsd:simpleType>
    </xsd:element>
    <xsd:element name="Templates" ma:index="20" nillable="true" ma:displayName="Templates" ma:internalName="Templates">
      <xsd:simpleType>
        <xsd:restriction base="dms:Note">
          <xsd:maxLength value="255"/>
        </xsd:restriction>
      </xsd:simpleType>
    </xsd:element>
    <xsd:element name="Teachers" ma:index="21"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2"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3"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24" nillable="true" ma:displayName="Invited Teachers" ma:internalName="Invited_Teachers">
      <xsd:simpleType>
        <xsd:restriction base="dms:Note">
          <xsd:maxLength value="255"/>
        </xsd:restriction>
      </xsd:simpleType>
    </xsd:element>
    <xsd:element name="Invited_Students" ma:index="25" nillable="true" ma:displayName="Invited Students" ma:internalName="Invited_Students">
      <xsd:simpleType>
        <xsd:restriction base="dms:Note">
          <xsd:maxLength value="255"/>
        </xsd:restriction>
      </xsd:simpleType>
    </xsd:element>
    <xsd:element name="Self_Registration_Enabled" ma:index="26" nillable="true" ma:displayName="Self Registration Enabled" ma:internalName="Self_Registration_Enabled">
      <xsd:simpleType>
        <xsd:restriction base="dms:Boolean"/>
      </xsd:simpleType>
    </xsd:element>
    <xsd:element name="Has_Teacher_Only_SectionGroup" ma:index="27" nillable="true" ma:displayName="Has Teacher Only SectionGroup" ma:internalName="Has_Teacher_Only_SectionGroup">
      <xsd:simpleType>
        <xsd:restriction base="dms:Boolean"/>
      </xsd:simpleType>
    </xsd:element>
    <xsd:element name="Is_Collaboration_Space_Locked" ma:index="28" nillable="true" ma:displayName="Is Collaboration Space Locked" ma:internalName="Is_Collaboration_Space_Locked">
      <xsd:simpleType>
        <xsd:restriction base="dms:Boolean"/>
      </xsd:simpleType>
    </xsd:element>
    <xsd:element name="IsNotebookLocked" ma:index="29" nillable="true" ma:displayName="Is Notebook Locked" ma:internalName="IsNotebookLocked">
      <xsd:simpleType>
        <xsd:restriction base="dms:Boolean"/>
      </xsd:simpleType>
    </xsd:element>
    <xsd:element name="MediaServiceAutoTags" ma:index="30" nillable="true" ma:displayName="Tags" ma:internalName="MediaServiceAutoTags" ma:readOnly="true">
      <xsd:simpleType>
        <xsd:restriction base="dms:Text"/>
      </xsd:simpleType>
    </xsd:element>
    <xsd:element name="MediaServiceGenerationTime" ma:index="31" nillable="true" ma:displayName="MediaServiceGenerationTime" ma:hidden="true" ma:internalName="MediaServiceGenerationTime" ma:readOnly="true">
      <xsd:simpleType>
        <xsd:restriction base="dms:Text"/>
      </xsd:simpleType>
    </xsd:element>
    <xsd:element name="MediaServiceEventHashCode" ma:index="32" nillable="true" ma:displayName="MediaServiceEventHashCode" ma:hidden="true" ma:internalName="MediaServiceEventHashCode" ma:readOnly="true">
      <xsd:simpleType>
        <xsd:restriction base="dms:Text"/>
      </xsd:simpleType>
    </xsd:element>
    <xsd:element name="MediaServiceDateTaken" ma:index="33" nillable="true" ma:displayName="MediaServiceDateTaken" ma:hidden="true" ma:internalName="MediaServiceDateTaken" ma:readOnly="true">
      <xsd:simpleType>
        <xsd:restriction base="dms:Text"/>
      </xsd:simpleType>
    </xsd:element>
    <xsd:element name="MediaServiceLocation" ma:index="34" nillable="true" ma:displayName="Location" ma:internalName="MediaServiceLocation" ma:readOnly="true">
      <xsd:simpleType>
        <xsd:restriction base="dms:Text"/>
      </xsd:simpleType>
    </xsd:element>
    <xsd:element name="MediaServiceOCR" ma:index="35" nillable="true" ma:displayName="Extracted Text" ma:internalName="MediaServiceOCR" ma:readOnly="true">
      <xsd:simpleType>
        <xsd:restriction base="dms:Note">
          <xsd:maxLength value="255"/>
        </xsd:restriction>
      </xsd:simpleType>
    </xsd:element>
    <xsd:element name="Math_Settings" ma:index="36" nillable="true" ma:displayName="Math Settings" ma:internalName="Math_Settings">
      <xsd:simpleType>
        <xsd:restriction base="dms:Text"/>
      </xsd:simpleType>
    </xsd:element>
    <xsd:element name="Distribution_Groups" ma:index="37" nillable="true" ma:displayName="Distribution Groups" ma:internalName="Distribution_Groups">
      <xsd:simpleType>
        <xsd:restriction base="dms:Note">
          <xsd:maxLength value="255"/>
        </xsd:restriction>
      </xsd:simpleType>
    </xsd:element>
    <xsd:element name="LMS_Mappings" ma:index="38" nillable="true" ma:displayName="LMS Mappings" ma:internalName="LMS_Mappings">
      <xsd:simpleType>
        <xsd:restriction base="dms:Note">
          <xsd:maxLength value="255"/>
        </xsd:restriction>
      </xsd:simpleType>
    </xsd:element>
    <xsd:element name="MediaServiceAutoKeyPoints" ma:index="39" nillable="true" ma:displayName="MediaServiceAutoKeyPoints" ma:hidden="true" ma:internalName="MediaServiceAutoKeyPoints" ma:readOnly="true">
      <xsd:simpleType>
        <xsd:restriction base="dms:Note"/>
      </xsd:simpleType>
    </xsd:element>
    <xsd:element name="MediaServiceKeyPoints" ma:index="40" nillable="true" ma:displayName="KeyPoints" ma:internalName="MediaServiceKeyPoints" ma:readOnly="true">
      <xsd:simpleType>
        <xsd:restriction base="dms:Note">
          <xsd:maxLength value="255"/>
        </xsd:restriction>
      </xsd:simpleType>
    </xsd:element>
    <xsd:element name="Teams_Channel_Section_Location" ma:index="41" nillable="true" ma:displayName="Teams Channel Section Location" ma:internalName="Teams_Channel_Section_Location">
      <xsd:simpleType>
        <xsd:restriction base="dms:Text"/>
      </xsd:simpleType>
    </xsd:element>
    <xsd:element name="MediaLengthInSeconds" ma:index="42" nillable="true" ma:displayName="Length (seconds)" ma:internalName="MediaLengthInSeconds" ma:readOnly="true">
      <xsd:simpleType>
        <xsd:restriction base="dms:Unknown"/>
      </xsd:simpleType>
    </xsd:element>
    <xsd:element name="_activity" ma:index="43" nillable="true" ma:displayName="_activity" ma:hidden="true" ma:internalName="_activity">
      <xsd:simpleType>
        <xsd:restriction base="dms:Note"/>
      </xsd:simpleType>
    </xsd:element>
    <xsd:element name="MediaServiceObjectDetectorVersions" ma:index="44" nillable="true" ma:displayName="MediaServiceObjectDetectorVersions" ma:description="" ma:hidden="true" ma:indexed="true" ma:internalName="MediaServiceObjectDetectorVersions" ma:readOnly="true">
      <xsd:simpleType>
        <xsd:restriction base="dms:Text"/>
      </xsd:simpleType>
    </xsd:element>
    <xsd:element name="MediaServiceSystemTags" ma:index="45" nillable="true" ma:displayName="MediaServiceSystemTags" ma:hidden="true" ma:internalName="MediaServiceSystemTags" ma:readOnly="true">
      <xsd:simpleType>
        <xsd:restriction base="dms:Note"/>
      </xsd:simpleType>
    </xsd:element>
    <xsd:element name="MediaServiceSearchProperties" ma:index="4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e880997-f9e5-4f13-8c91-109a7536adbc" elementFormDefault="qualified">
    <xsd:import namespace="http://schemas.microsoft.com/office/2006/documentManagement/types"/>
    <xsd:import namespace="http://schemas.microsoft.com/office/infopath/2007/PartnerControls"/>
    <xsd:element name="SharedWithUsers" ma:index="10" nillable="true" ma:displayName="V skupni rabi z"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V skupni rabi s podrobnostmi" ma:internalName="SharedWithDetails" ma:readOnly="true">
      <xsd:simpleType>
        <xsd:restriction base="dms:Note">
          <xsd:maxLength value="255"/>
        </xsd:restriction>
      </xsd:simpleType>
    </xsd:element>
    <xsd:element name="SharingHintHash" ma:index="12" nillable="true" ma:displayName="Razprševanje namiga za skupno rabo"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Vrsta vsebine"/>
        <xsd:element ref="dc:title" minOccurs="0" maxOccurs="1" ma:index="4" ma:displayName="Naslov"/>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eams_Channel_Section_Location xmlns="9516d65d-018e-4c79-88e0-a17c450bf785" xsi:nil="true"/>
    <AppVersion xmlns="9516d65d-018e-4c79-88e0-a17c450bf785" xsi:nil="true"/>
    <Self_Registration_Enabled xmlns="9516d65d-018e-4c79-88e0-a17c450bf785" xsi:nil="true"/>
    <Invited_Students xmlns="9516d65d-018e-4c79-88e0-a17c450bf785" xsi:nil="true"/>
    <Students xmlns="9516d65d-018e-4c79-88e0-a17c450bf785">
      <UserInfo>
        <DisplayName/>
        <AccountId xsi:nil="true"/>
        <AccountType/>
      </UserInfo>
    </Students>
    <Math_Settings xmlns="9516d65d-018e-4c79-88e0-a17c450bf785" xsi:nil="true"/>
    <IsNotebookLocked xmlns="9516d65d-018e-4c79-88e0-a17c450bf785" xsi:nil="true"/>
    <FolderType xmlns="9516d65d-018e-4c79-88e0-a17c450bf785" xsi:nil="true"/>
    <Teachers xmlns="9516d65d-018e-4c79-88e0-a17c450bf785">
      <UserInfo>
        <DisplayName/>
        <AccountId xsi:nil="true"/>
        <AccountType/>
      </UserInfo>
    </Teachers>
    <Student_Groups xmlns="9516d65d-018e-4c79-88e0-a17c450bf785">
      <UserInfo>
        <DisplayName/>
        <AccountId xsi:nil="true"/>
        <AccountType/>
      </UserInfo>
    </Student_Groups>
    <Is_Collaboration_Space_Locked xmlns="9516d65d-018e-4c79-88e0-a17c450bf785" xsi:nil="true"/>
    <_activity xmlns="9516d65d-018e-4c79-88e0-a17c450bf785" xsi:nil="true"/>
    <Invited_Teachers xmlns="9516d65d-018e-4c79-88e0-a17c450bf785" xsi:nil="true"/>
    <LMS_Mappings xmlns="9516d65d-018e-4c79-88e0-a17c450bf785" xsi:nil="true"/>
    <CultureName xmlns="9516d65d-018e-4c79-88e0-a17c450bf785" xsi:nil="true"/>
    <Owner xmlns="9516d65d-018e-4c79-88e0-a17c450bf785">
      <UserInfo>
        <DisplayName/>
        <AccountId xsi:nil="true"/>
        <AccountType/>
      </UserInfo>
    </Owner>
    <DefaultSectionNames xmlns="9516d65d-018e-4c79-88e0-a17c450bf785" xsi:nil="true"/>
    <TeamsChannelId xmlns="9516d65d-018e-4c79-88e0-a17c450bf785" xsi:nil="true"/>
    <NotebookType xmlns="9516d65d-018e-4c79-88e0-a17c450bf785" xsi:nil="true"/>
    <Distribution_Groups xmlns="9516d65d-018e-4c79-88e0-a17c450bf785" xsi:nil="true"/>
    <Templates xmlns="9516d65d-018e-4c79-88e0-a17c450bf785" xsi:nil="true"/>
    <Has_Teacher_Only_SectionGroup xmlns="9516d65d-018e-4c79-88e0-a17c450bf785" xsi:nil="true"/>
  </documentManagement>
</p:properties>
</file>

<file path=customXml/itemProps1.xml><?xml version="1.0" encoding="utf-8"?>
<ds:datastoreItem xmlns:ds="http://schemas.openxmlformats.org/officeDocument/2006/customXml" ds:itemID="{952032C0-5BEE-43C4-BB1D-E58B611490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16d65d-018e-4c79-88e0-a17c450bf785"/>
    <ds:schemaRef ds:uri="de880997-f9e5-4f13-8c91-109a7536ad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2B4552F-5D4C-48F6-9E97-68EA84043972}">
  <ds:schemaRefs>
    <ds:schemaRef ds:uri="http://schemas.microsoft.com/sharepoint/v3/contenttype/forms"/>
  </ds:schemaRefs>
</ds:datastoreItem>
</file>

<file path=customXml/itemProps3.xml><?xml version="1.0" encoding="utf-8"?>
<ds:datastoreItem xmlns:ds="http://schemas.openxmlformats.org/officeDocument/2006/customXml" ds:itemID="{70BACEB1-7684-47A9-9A9D-93A075B6A7AC}">
  <ds:schemaRefs>
    <ds:schemaRef ds:uri="http://schemas.openxmlformats.org/package/2006/metadata/core-properties"/>
    <ds:schemaRef ds:uri="http://purl.org/dc/dcmitype/"/>
    <ds:schemaRef ds:uri="9516d65d-018e-4c79-88e0-a17c450bf785"/>
    <ds:schemaRef ds:uri="http://schemas.microsoft.com/office/2006/documentManagement/types"/>
    <ds:schemaRef ds:uri="http://purl.org/dc/terms/"/>
    <ds:schemaRef ds:uri="http://www.w3.org/XML/1998/namespace"/>
    <ds:schemaRef ds:uri="http://purl.org/dc/elements/1.1/"/>
    <ds:schemaRef ds:uri="http://schemas.microsoft.com/office/infopath/2007/PartnerControls"/>
    <ds:schemaRef ds:uri="de880997-f9e5-4f13-8c91-109a7536adbc"/>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Mint IH Ljubljana</Template>
  <TotalTime>832</TotalTime>
  <Words>1617</Words>
  <Application>Microsoft Office PowerPoint</Application>
  <PresentationFormat>Diaprojekcija na zaslonu (4:3)</PresentationFormat>
  <Paragraphs>135</Paragraphs>
  <Slides>10</Slides>
  <Notes>9</Notes>
  <HiddenSlides>0</HiddenSlides>
  <MMClips>0</MMClips>
  <ScaleCrop>false</ScaleCrop>
  <HeadingPairs>
    <vt:vector size="6" baseType="variant">
      <vt:variant>
        <vt:lpstr>Uporabljene pisave</vt:lpstr>
      </vt:variant>
      <vt:variant>
        <vt:i4>4</vt:i4>
      </vt:variant>
      <vt:variant>
        <vt:lpstr>Tema</vt:lpstr>
      </vt:variant>
      <vt:variant>
        <vt:i4>2</vt:i4>
      </vt:variant>
      <vt:variant>
        <vt:lpstr>Naslovi diapozitivov</vt:lpstr>
      </vt:variant>
      <vt:variant>
        <vt:i4>10</vt:i4>
      </vt:variant>
    </vt:vector>
  </HeadingPairs>
  <TitlesOfParts>
    <vt:vector size="16" baseType="lpstr">
      <vt:lpstr>ＭＳ Ｐゴシック</vt:lpstr>
      <vt:lpstr>Arial</vt:lpstr>
      <vt:lpstr>Calibri</vt:lpstr>
      <vt:lpstr>Times New Roman</vt:lpstr>
      <vt:lpstr>Mint IH Ljubljana</vt:lpstr>
      <vt:lpstr>Custom Design</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andrej</dc:creator>
  <cp:lastModifiedBy>Barbara Cergolj</cp:lastModifiedBy>
  <cp:revision>57</cp:revision>
  <cp:lastPrinted>2017-12-11T09:43:57Z</cp:lastPrinted>
  <dcterms:created xsi:type="dcterms:W3CDTF">2012-04-10T11:08:39Z</dcterms:created>
  <dcterms:modified xsi:type="dcterms:W3CDTF">2024-01-19T14:38:46Z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0x010100899F901416383D42AA2ED95754CCDA6F</vt:lpwstr>
  </property>
</Properties>
</file>