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4" r:id="rId9"/>
    <p:sldId id="262" r:id="rId10"/>
    <p:sldId id="263" r:id="rId11"/>
    <p:sldId id="265" r:id="rId12"/>
    <p:sldId id="259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0001C-385F-488B-A8A1-D39D26B2B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403F57D-92F5-4FC2-8E24-E4BB86D90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45B8FD-D2A8-4DF2-87CE-C9961128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199EA6-3052-4293-A57E-C8C446DC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1EAF418-7EBC-401B-B63D-F9D88C41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165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0E686A-B89C-491C-AAB3-8704A86A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A865FB1-947E-4F62-9F48-9960D89AB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165245-AB40-488A-B0F8-8D70B6EC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58B907-776C-4D3E-9E30-4A3AF94E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219DD77-A74D-4AE0-B4CA-CCAD412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36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2B8E22B-F6BA-434C-BF94-9F6B2BEAE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AC95C3B-FC6C-43A5-AB47-3ADFC459A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697D19-A2F1-49BA-B3D7-95CD9A9E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C0B765-C93D-43B0-A257-594818FD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F20D979-E42F-4574-A8D8-90E8620C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1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571715-70EE-439A-8C4B-FF16AB13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476C53-11C8-4DA2-9CEC-65B99786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4CF8BC-315E-45DF-BE0A-BC8D2A37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4D6B84-6A16-4CFB-BB5E-553ADF97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EC7B9C-FA4B-4732-93A5-7840F934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043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BF5F8A-6565-493C-B147-B083D883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E32CA0A-F194-4CCB-AB81-F7FEA0A1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297EAA-41DC-4F6C-B8A6-F1FA5CD9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9502EAF-5F72-4481-89F1-057094A1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F921D6F-0DC9-443E-ACD7-3BA4065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768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F858C7-0C53-46F4-9C60-84FE877D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4F0F69-D957-48B8-894B-6199A19A1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930F995-6A4A-4C6B-BC8F-C3D972E60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D5B3588-DE1F-47DC-AD78-8395FEB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74EBE0E-BE46-432E-8BBB-333E604A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A4E3896-29CD-42BF-AD05-8FC648C9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3C1E2-11CF-4420-91B7-EA05B20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60721ED-CEE5-4925-BF9F-144AA4A32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6B96334-781C-457A-A6D3-25F1E4BA7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8B233-8C0C-4510-9C2B-787838C3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F02DAB-3B25-467B-BA04-1D1BCD0A6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198584A-DAFF-4438-87CB-55632CE5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0DAA4F0-C7E9-432D-B6E2-AA737CEC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4C0BED0-67F3-46AC-A891-216D0D08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4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67E2D7-C6D2-4798-85E7-AB054C8F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C5F1E64-1EEE-4AA3-B854-A89B5231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AFC8FDC-FD64-43CA-9176-86FA7607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8137079-C95E-495A-92A8-6CA769E9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266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2BB07EA-C648-4F07-9811-F5230113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6B1D069-7459-424F-A5B1-7322CEB9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9386F3E-B72A-44B9-B96E-178FB3BD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277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FA283F-8619-407B-90B0-E896DCBE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A5A023-CEA6-4BF7-84B1-75B93919D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BC4DAEC-5E13-4F6D-B8FE-2D29CFEF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DD75B52-958F-481C-A914-C942C836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FB4A2F5-734A-4BD1-9959-45897EAF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0EEA856-BA3B-4477-98AD-47F657BD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104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78DF1-B35E-4F02-BB35-2C282225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5A71F5-C0E3-438B-A699-B6A42AB5F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FE48A14-A04F-4729-8448-822D05C7D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D5078A4-BF83-4592-8A16-74249D78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2A07154-C9CF-468F-92BE-BFF5B861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D5C32F6-EB99-4A36-8F6A-F6C94B31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25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7EB08E5-716C-456C-A409-2CD8415E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96BE692-E6B7-4731-BC24-AB4901ACD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BB56ACC-9197-40D8-92E1-CAF3A2B0D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3EDC-FFDB-4A63-8C44-52282E731D0A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35E3E2-8885-4B95-8F6F-76945A129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A959389-9942-4AFA-81D3-5722A5777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697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A70450-6862-4D79-8316-460A0BC0A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1965"/>
            <a:ext cx="9144000" cy="1547998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KEMIJA NA ŠKOFIJSKI KLASIČNI GIMNAZIJI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061B7C-F5D6-4CF1-BB45-D99DB5989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034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29B78C-F78E-4538-A215-25CCABB6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Predmetnik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699079-AA7B-43D6-8BA7-4C976125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V prvem, drugem in tretjem letniku: 2 uri na teden.</a:t>
            </a:r>
          </a:p>
          <a:p>
            <a:pPr marL="0" indent="0">
              <a:buNone/>
            </a:pPr>
            <a:r>
              <a:rPr lang="sl-SI" dirty="0"/>
              <a:t>V četrtem letniku je kemija izbirni predmet: 4 ure na teden.</a:t>
            </a:r>
          </a:p>
          <a:p>
            <a:pPr marL="0" indent="0">
              <a:buNone/>
            </a:pPr>
            <a:r>
              <a:rPr lang="sl-SI" dirty="0"/>
              <a:t>Smer s staro grščino (b oddelek) ima kemijo v drugem letniku, 2 uri na teden, v tretjem letniku je možnost izbire kemija ali geografija: 2 uri na teden.</a:t>
            </a:r>
            <a:endParaRPr lang="sl-SI" sz="24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886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B58517-036B-4AED-86E1-87882071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Laboratorijske vaje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7161B6-2D9C-49DA-9D92-BD251D95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Laboratorijske vaje so v vsakem letniku petkrat po dve šolski uri skupaj, razred se deli na dve skupini, pri vaji je polovica razreda.</a:t>
            </a:r>
          </a:p>
          <a:p>
            <a:pPr marL="0" indent="0">
              <a:buNone/>
            </a:pPr>
            <a:r>
              <a:rPr lang="sl-SI" dirty="0"/>
              <a:t>V 4. letniku dijaki opravijo 10 laboratorijskih vaj.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47D22EC-783E-4E5E-AF6F-92681DCFA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50" y="3304711"/>
            <a:ext cx="4400364" cy="330027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4A22671-E006-46FF-A984-FBF8DF3C2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88" y="3304711"/>
            <a:ext cx="4400364" cy="33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8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F0E6E8-FB2D-4611-970D-4DB711DF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Krožki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C92CC3-DD77-448D-B5CF-CA667A84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Kemijski eksperimentalni krožek</a:t>
            </a:r>
          </a:p>
          <a:p>
            <a:pPr marL="0" indent="0">
              <a:buNone/>
            </a:pPr>
            <a:r>
              <a:rPr lang="sl-SI" dirty="0"/>
              <a:t>Priprava na državno tekmovanje v znanju kemije – Preglove plakete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MVI_1994">
            <a:hlinkClick r:id="" action="ppaction://media"/>
            <a:extLst>
              <a:ext uri="{FF2B5EF4-FFF2-40B4-BE49-F238E27FC236}">
                <a16:creationId xmlns:a16="http://schemas.microsoft.com/office/drawing/2014/main" id="{78C1D113-7672-4EE7-A41A-6076749336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5638" y="2834621"/>
            <a:ext cx="5025084" cy="37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DAADF-E6C1-4F21-BD42-3DA83CA0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24" y="-107363"/>
            <a:ext cx="10835196" cy="915232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/>
              <a:t>Tekmovanja v znanju kemije – Preglove plakete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216B18BF-B316-48AA-84C3-9AAFEF220E9C}"/>
              </a:ext>
            </a:extLst>
          </p:cNvPr>
          <p:cNvSpPr/>
          <p:nvPr/>
        </p:nvSpPr>
        <p:spPr>
          <a:xfrm>
            <a:off x="1691256" y="6386240"/>
            <a:ext cx="3221844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*Sprememba sistema podeljevanja plaket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značba mesta vsebine 12">
            <a:extLst>
              <a:ext uri="{FF2B5EF4-FFF2-40B4-BE49-F238E27FC236}">
                <a16:creationId xmlns:a16="http://schemas.microsoft.com/office/drawing/2014/main" id="{50E04BD2-2914-49D9-A080-E3A582716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783153"/>
              </p:ext>
            </p:extLst>
          </p:nvPr>
        </p:nvGraphicFramePr>
        <p:xfrm>
          <a:off x="817880" y="545039"/>
          <a:ext cx="10217064" cy="6097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822">
                  <a:extLst>
                    <a:ext uri="{9D8B030D-6E8A-4147-A177-3AD203B41FA5}">
                      <a16:colId xmlns:a16="http://schemas.microsoft.com/office/drawing/2014/main" val="3102647398"/>
                    </a:ext>
                  </a:extLst>
                </a:gridCol>
                <a:gridCol w="3039090">
                  <a:extLst>
                    <a:ext uri="{9D8B030D-6E8A-4147-A177-3AD203B41FA5}">
                      <a16:colId xmlns:a16="http://schemas.microsoft.com/office/drawing/2014/main" val="3559362111"/>
                    </a:ext>
                  </a:extLst>
                </a:gridCol>
                <a:gridCol w="3034583">
                  <a:extLst>
                    <a:ext uri="{9D8B030D-6E8A-4147-A177-3AD203B41FA5}">
                      <a16:colId xmlns:a16="http://schemas.microsoft.com/office/drawing/2014/main" val="4131596375"/>
                    </a:ext>
                  </a:extLst>
                </a:gridCol>
                <a:gridCol w="2874569">
                  <a:extLst>
                    <a:ext uri="{9D8B030D-6E8A-4147-A177-3AD203B41FA5}">
                      <a16:colId xmlns:a16="http://schemas.microsoft.com/office/drawing/2014/main" val="3809378899"/>
                    </a:ext>
                  </a:extLst>
                </a:gridCol>
              </a:tblGrid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leto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število bronastih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število srebrnih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število zlatih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1681309327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1998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895749542"/>
                  </a:ext>
                </a:extLst>
              </a:tr>
              <a:tr h="424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1999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429062297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068456288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676956560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4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605761344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5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4042443250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893102661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641154074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003348527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2007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437891645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2008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893035517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786226242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2010*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5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434484423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8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728299155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268526542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799402101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503997906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939243787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6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975079312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2017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788740013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2018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613972735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766199575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2020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7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državno tekmovanje je odpadlo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21563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l-SI" sz="1400" dirty="0">
                        <a:latin typeface="+mn-lt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086729432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l-SI" sz="1400" dirty="0">
                        <a:latin typeface="+mn-lt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4114348786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+mn-lt"/>
                        </a:rPr>
                        <a:t>1</a:t>
                      </a: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1692115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3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34B7C6-DB31-4696-9E51-A897D3F7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4085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Raziskovalne naloge</a:t>
            </a:r>
          </a:p>
        </p:txBody>
      </p:sp>
      <p:graphicFrame>
        <p:nvGraphicFramePr>
          <p:cNvPr id="8" name="Označba mesta vsebine 7">
            <a:extLst>
              <a:ext uri="{FF2B5EF4-FFF2-40B4-BE49-F238E27FC236}">
                <a16:creationId xmlns:a16="http://schemas.microsoft.com/office/drawing/2014/main" id="{82F1EF5A-33B3-485A-9EBB-F3CF0DCAC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032425"/>
              </p:ext>
            </p:extLst>
          </p:nvPr>
        </p:nvGraphicFramePr>
        <p:xfrm>
          <a:off x="1003179" y="683582"/>
          <a:ext cx="9667781" cy="5638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165">
                  <a:extLst>
                    <a:ext uri="{9D8B030D-6E8A-4147-A177-3AD203B41FA5}">
                      <a16:colId xmlns:a16="http://schemas.microsoft.com/office/drawing/2014/main" val="3778965679"/>
                    </a:ext>
                  </a:extLst>
                </a:gridCol>
                <a:gridCol w="1978428">
                  <a:extLst>
                    <a:ext uri="{9D8B030D-6E8A-4147-A177-3AD203B41FA5}">
                      <a16:colId xmlns:a16="http://schemas.microsoft.com/office/drawing/2014/main" val="2922475773"/>
                    </a:ext>
                  </a:extLst>
                </a:gridCol>
                <a:gridCol w="1455641">
                  <a:extLst>
                    <a:ext uri="{9D8B030D-6E8A-4147-A177-3AD203B41FA5}">
                      <a16:colId xmlns:a16="http://schemas.microsoft.com/office/drawing/2014/main" val="3028936859"/>
                    </a:ext>
                  </a:extLst>
                </a:gridCol>
                <a:gridCol w="5325547">
                  <a:extLst>
                    <a:ext uri="{9D8B030D-6E8A-4147-A177-3AD203B41FA5}">
                      <a16:colId xmlns:a16="http://schemas.microsoft.com/office/drawing/2014/main" val="1594673867"/>
                    </a:ext>
                  </a:extLst>
                </a:gridCol>
              </a:tblGrid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leto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število dijakov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letnik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naslov naloge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1217686798"/>
                  </a:ext>
                </a:extLst>
              </a:tr>
              <a:tr h="4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1996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3.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Elektrokemijski senzor za merjenje atmosferskih koncentracij ozona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3562187418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1999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 in 4.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Molekulsko modeliranje v kemiji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2849770672"/>
                  </a:ext>
                </a:extLst>
              </a:tr>
              <a:tr h="4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Sočasno sintranje </a:t>
                      </a:r>
                      <a:r>
                        <a:rPr lang="sl-SI" sz="1600" dirty="0" err="1">
                          <a:effectLst/>
                        </a:rPr>
                        <a:t>varistorske</a:t>
                      </a:r>
                      <a:r>
                        <a:rPr lang="sl-SI" sz="1600" dirty="0">
                          <a:effectLst/>
                        </a:rPr>
                        <a:t> in kondenzatorske keramike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453762953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2., 3. in 4.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Dobra misel – naravna čistilka okolja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1794394705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 in 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Vpliv aspirina na prepustnost celične membrane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3204194761"/>
                  </a:ext>
                </a:extLst>
              </a:tr>
              <a:tr h="4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Priprava detergentov z nevtralizacijo DBS in njihove lastnosti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2241331327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Vpliv strukture na hitrost alkalne hidrolize estrov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1301482879"/>
                  </a:ext>
                </a:extLst>
              </a:tr>
              <a:tr h="694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Vpliv </a:t>
                      </a:r>
                      <a:r>
                        <a:rPr lang="sl-SI" sz="1600" dirty="0" err="1">
                          <a:effectLst/>
                        </a:rPr>
                        <a:t>mikrostrukturnih</a:t>
                      </a:r>
                      <a:r>
                        <a:rPr lang="sl-SI" sz="1600" dirty="0">
                          <a:effectLst/>
                        </a:rPr>
                        <a:t> parametrov na končne elektromagnetne lastnosti </a:t>
                      </a:r>
                      <a:r>
                        <a:rPr lang="sl-SI" sz="1600" dirty="0" err="1">
                          <a:effectLst/>
                        </a:rPr>
                        <a:t>MnZn</a:t>
                      </a:r>
                      <a:r>
                        <a:rPr lang="sl-SI" sz="1600" dirty="0">
                          <a:effectLst/>
                        </a:rPr>
                        <a:t> feritnih materialov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1921716875"/>
                  </a:ext>
                </a:extLst>
              </a:tr>
              <a:tr h="4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Moderne analitske tehnike za določanje in vrednotenje kemijskih spojin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1209729470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Vpliv detergenta C</a:t>
                      </a:r>
                      <a:r>
                        <a:rPr lang="sl-SI" sz="1600" baseline="-25000" dirty="0">
                          <a:effectLst/>
                        </a:rPr>
                        <a:t>12</a:t>
                      </a:r>
                      <a:r>
                        <a:rPr lang="sl-SI" sz="1600" dirty="0">
                          <a:effectLst/>
                        </a:rPr>
                        <a:t>E</a:t>
                      </a:r>
                      <a:r>
                        <a:rPr lang="sl-SI" sz="1600" baseline="-25000" dirty="0">
                          <a:effectLst/>
                        </a:rPr>
                        <a:t>8</a:t>
                      </a:r>
                      <a:r>
                        <a:rPr lang="sl-SI" sz="1600" dirty="0">
                          <a:effectLst/>
                        </a:rPr>
                        <a:t> na celično linijo CHO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2452737494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Priprava in uporaba utekočinjenega lesa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905182748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Bakteriofagi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2486783680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Forenzični poskusi za mlade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3962741188"/>
                  </a:ext>
                </a:extLst>
              </a:tr>
              <a:tr h="4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Ocena primernosti monolitnih nosilcev za ločevanje krvnih celic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3438109833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2020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Priprava SrTiO</a:t>
                      </a:r>
                      <a:r>
                        <a:rPr lang="sl-SI" sz="1600" baseline="-25000" dirty="0">
                          <a:effectLst/>
                        </a:rPr>
                        <a:t>3</a:t>
                      </a:r>
                      <a:r>
                        <a:rPr lang="sl-SI" sz="1600" dirty="0">
                          <a:effectLst/>
                        </a:rPr>
                        <a:t> keramike z reakcijo v trdnem</a:t>
                      </a:r>
                      <a:endParaRPr lang="sl-SI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2158973270"/>
                  </a:ext>
                </a:extLst>
              </a:tr>
            </a:tbl>
          </a:graphicData>
        </a:graphic>
      </p:graphicFrame>
      <p:sp>
        <p:nvSpPr>
          <p:cNvPr id="9" name="Pravokotnik 8">
            <a:extLst>
              <a:ext uri="{FF2B5EF4-FFF2-40B4-BE49-F238E27FC236}">
                <a16:creationId xmlns:a16="http://schemas.microsoft.com/office/drawing/2014/main" id="{7D50F24C-6BCB-465C-BE1D-82F49FC87462}"/>
              </a:ext>
            </a:extLst>
          </p:cNvPr>
          <p:cNvSpPr/>
          <p:nvPr/>
        </p:nvSpPr>
        <p:spPr>
          <a:xfrm>
            <a:off x="1003179" y="6490666"/>
            <a:ext cx="8608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</a:rPr>
              <a:t>Na mednarodni kemijski olimpijadi julija 1999 v Bangkoku je dijakinja zaključenega 4. letnika osvojila bronasto medaljo.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34646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4A8C4-9598-4FD2-8B8F-26F17D180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Zeleno pero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E10943F-A3CA-493D-A4F7-6083584856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761808"/>
            <a:ext cx="4154424" cy="2688842"/>
          </a:xfr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331BECB-FC6D-4230-B0F7-5477BDEF9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971537"/>
              </p:ext>
            </p:extLst>
          </p:nvPr>
        </p:nvGraphicFramePr>
        <p:xfrm>
          <a:off x="825623" y="1464816"/>
          <a:ext cx="6001303" cy="4216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542">
                  <a:extLst>
                    <a:ext uri="{9D8B030D-6E8A-4147-A177-3AD203B41FA5}">
                      <a16:colId xmlns:a16="http://schemas.microsoft.com/office/drawing/2014/main" val="3603468939"/>
                    </a:ext>
                  </a:extLst>
                </a:gridCol>
                <a:gridCol w="1815859">
                  <a:extLst>
                    <a:ext uri="{9D8B030D-6E8A-4147-A177-3AD203B41FA5}">
                      <a16:colId xmlns:a16="http://schemas.microsoft.com/office/drawing/2014/main" val="578659936"/>
                    </a:ext>
                  </a:extLst>
                </a:gridCol>
                <a:gridCol w="1814875">
                  <a:extLst>
                    <a:ext uri="{9D8B030D-6E8A-4147-A177-3AD203B41FA5}">
                      <a16:colId xmlns:a16="http://schemas.microsoft.com/office/drawing/2014/main" val="1032360408"/>
                    </a:ext>
                  </a:extLst>
                </a:gridCol>
                <a:gridCol w="1537027">
                  <a:extLst>
                    <a:ext uri="{9D8B030D-6E8A-4147-A177-3AD203B41FA5}">
                      <a16:colId xmlns:a16="http://schemas.microsoft.com/office/drawing/2014/main" val="957635063"/>
                    </a:ext>
                  </a:extLst>
                </a:gridCol>
              </a:tblGrid>
              <a:tr h="781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leto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število bronastih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število srebrnih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število zlatih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627690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019528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2015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322622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200489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054714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2018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969907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364424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2020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259253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158640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92396"/>
                  </a:ext>
                </a:extLst>
              </a:tr>
            </a:tbl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88764A0-3B09-48A9-8EC0-F1997113FAFC}"/>
              </a:ext>
            </a:extLst>
          </p:cNvPr>
          <p:cNvSpPr txBox="1"/>
          <p:nvPr/>
        </p:nvSpPr>
        <p:spPr>
          <a:xfrm>
            <a:off x="163322" y="5773026"/>
            <a:ext cx="1202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Zeleno pero je tekmovanje državno tekmovanje v pripravi novinarskega prispevka na temo varstva okolja in ohranjanja narave, </a:t>
            </a:r>
          </a:p>
          <a:p>
            <a:r>
              <a:rPr lang="sl-SI" dirty="0"/>
              <a:t>ki ga organizira Društvo Planet Zemlja. </a:t>
            </a:r>
          </a:p>
        </p:txBody>
      </p:sp>
    </p:spTree>
    <p:extLst>
      <p:ext uri="{BB962C8B-B14F-4D97-AF65-F5344CB8AC3E}">
        <p14:creationId xmlns:p14="http://schemas.microsoft.com/office/powerpoint/2010/main" val="300703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326739-15D3-46DD-AB69-5CAAF23A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Biološko kemijska izmenjava z Belgijo</a:t>
            </a: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5260E753-6B0B-454E-93CD-7693D3D4D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39555" cy="2279666"/>
          </a:xfr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35F3247-6777-423F-8D98-E16626DF6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22" y="1714500"/>
            <a:ext cx="2571750" cy="3429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46EB723-0012-42DD-9C53-3555E9215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74" y="1743363"/>
            <a:ext cx="4957439" cy="217431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194F17EC-AB2C-4875-8AAD-88D5F624A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97" y="4027553"/>
            <a:ext cx="2229460" cy="268164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D2E8CA0C-EBB6-419C-A8DE-073C6DA95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" y="4160635"/>
            <a:ext cx="3109653" cy="23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B2183-BA2A-4CE9-977A-F320BB93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Zakaj bi se vpisal(a) na ŠKG zaradi kemije?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E06D58-252B-4A3F-A4B3-2DA316C0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-poskusi pri pouku kemije</a:t>
            </a:r>
          </a:p>
          <a:p>
            <a:pPr marL="0" indent="0" fontAlgn="base">
              <a:buNone/>
            </a:pPr>
            <a:r>
              <a:rPr lang="sl-SI" dirty="0"/>
              <a:t>-laboratorijske vaje, krožki, tekmovanja, raziskovalne naloge</a:t>
            </a:r>
          </a:p>
          <a:p>
            <a:pPr marL="0" indent="0" fontAlgn="base">
              <a:buNone/>
            </a:pPr>
            <a:r>
              <a:rPr lang="sl-SI" dirty="0"/>
              <a:t>-dobra opremljenost učilnic in dobri pogoji dela</a:t>
            </a:r>
          </a:p>
          <a:p>
            <a:pPr marL="0" indent="0">
              <a:buNone/>
            </a:pPr>
            <a:r>
              <a:rPr lang="sl-SI" dirty="0"/>
              <a:t>-medpredmetno povezovanje s FIZ, BIO, GEO, LAK</a:t>
            </a:r>
          </a:p>
          <a:p>
            <a:pPr marL="0" indent="0" fontAlgn="base">
              <a:buNone/>
            </a:pPr>
            <a:endParaRPr lang="sl-SI" dirty="0"/>
          </a:p>
          <a:p>
            <a:pPr marL="0" indent="0" fontAlgn="base">
              <a:buNone/>
            </a:pPr>
            <a:r>
              <a:rPr lang="sl-SI" dirty="0"/>
              <a:t>Na naši šoli je NARAVOSLOVJE enakovredno zastopano kot na ostalih gimnazijah. Vpis na naravoslovno - tehnične fakultete je primerljiv z </a:t>
            </a:r>
            <a:r>
              <a:rPr lang="sl-SI"/>
              <a:t>ostalimi gimnazijami.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712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9516d65d-018e-4c79-88e0-a17c450bf785" xsi:nil="true"/>
    <AppVersion xmlns="9516d65d-018e-4c79-88e0-a17c450bf785" xsi:nil="true"/>
    <Self_Registration_Enabled xmlns="9516d65d-018e-4c79-88e0-a17c450bf785" xsi:nil="true"/>
    <Invited_Students xmlns="9516d65d-018e-4c79-88e0-a17c450bf785" xsi:nil="true"/>
    <Students xmlns="9516d65d-018e-4c79-88e0-a17c450bf785">
      <UserInfo>
        <DisplayName/>
        <AccountId xsi:nil="true"/>
        <AccountType/>
      </UserInfo>
    </Students>
    <Math_Settings xmlns="9516d65d-018e-4c79-88e0-a17c450bf785" xsi:nil="true"/>
    <IsNotebookLocked xmlns="9516d65d-018e-4c79-88e0-a17c450bf785" xsi:nil="true"/>
    <FolderType xmlns="9516d65d-018e-4c79-88e0-a17c450bf785" xsi:nil="true"/>
    <Teachers xmlns="9516d65d-018e-4c79-88e0-a17c450bf785">
      <UserInfo>
        <DisplayName/>
        <AccountId xsi:nil="true"/>
        <AccountType/>
      </UserInfo>
    </Teachers>
    <Student_Groups xmlns="9516d65d-018e-4c79-88e0-a17c450bf785">
      <UserInfo>
        <DisplayName/>
        <AccountId xsi:nil="true"/>
        <AccountType/>
      </UserInfo>
    </Student_Groups>
    <Is_Collaboration_Space_Locked xmlns="9516d65d-018e-4c79-88e0-a17c450bf785" xsi:nil="true"/>
    <_activity xmlns="9516d65d-018e-4c79-88e0-a17c450bf785" xsi:nil="true"/>
    <Invited_Teachers xmlns="9516d65d-018e-4c79-88e0-a17c450bf785" xsi:nil="true"/>
    <LMS_Mappings xmlns="9516d65d-018e-4c79-88e0-a17c450bf785" xsi:nil="true"/>
    <CultureName xmlns="9516d65d-018e-4c79-88e0-a17c450bf785" xsi:nil="true"/>
    <Owner xmlns="9516d65d-018e-4c79-88e0-a17c450bf785">
      <UserInfo>
        <DisplayName/>
        <AccountId xsi:nil="true"/>
        <AccountType/>
      </UserInfo>
    </Owner>
    <DefaultSectionNames xmlns="9516d65d-018e-4c79-88e0-a17c450bf785" xsi:nil="true"/>
    <TeamsChannelId xmlns="9516d65d-018e-4c79-88e0-a17c450bf785" xsi:nil="true"/>
    <NotebookType xmlns="9516d65d-018e-4c79-88e0-a17c450bf785" xsi:nil="true"/>
    <Distribution_Groups xmlns="9516d65d-018e-4c79-88e0-a17c450bf785" xsi:nil="true"/>
    <Templates xmlns="9516d65d-018e-4c79-88e0-a17c450bf785" xsi:nil="true"/>
    <Has_Teacher_Only_SectionGroup xmlns="9516d65d-018e-4c79-88e0-a17c450bf7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9F901416383D42AA2ED95754CCDA6F" ma:contentTypeVersion="39" ma:contentTypeDescription="Ustvari nov dokument." ma:contentTypeScope="" ma:versionID="b6fcf8f1a57a745d87819ec6deb223df">
  <xsd:schema xmlns:xsd="http://www.w3.org/2001/XMLSchema" xmlns:xs="http://www.w3.org/2001/XMLSchema" xmlns:p="http://schemas.microsoft.com/office/2006/metadata/properties" xmlns:ns3="9516d65d-018e-4c79-88e0-a17c450bf785" xmlns:ns4="de880997-f9e5-4f13-8c91-109a7536adbc" targetNamespace="http://schemas.microsoft.com/office/2006/metadata/properties" ma:root="true" ma:fieldsID="fecd665916bea5560a89cf51426123b0" ns3:_="" ns4:_="">
    <xsd:import namespace="9516d65d-018e-4c79-88e0-a17c450bf785"/>
    <xsd:import namespace="de880997-f9e5-4f13-8c91-109a7536ad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6d65d-018e-4c79-88e0-a17c450bf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80997-f9e5-4f13-8c91-109a7536a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6FFA8-8559-433C-94B3-BB6DF6F54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28DA76-61A4-49AA-B7A8-C558F66FC77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de880997-f9e5-4f13-8c91-109a7536adbc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516d65d-018e-4c79-88e0-a17c450bf78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49A828-CA54-4F3A-B499-A0FF62C68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16d65d-018e-4c79-88e0-a17c450bf785"/>
    <ds:schemaRef ds:uri="de880997-f9e5-4f13-8c91-109a7536a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583</Words>
  <Application>Microsoft Office PowerPoint</Application>
  <PresentationFormat>Širokozaslonsko</PresentationFormat>
  <Paragraphs>238</Paragraphs>
  <Slides>9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Times New Roman</vt:lpstr>
      <vt:lpstr>Officeova tema</vt:lpstr>
      <vt:lpstr>KEMIJA NA ŠKOFIJSKI KLASIČNI GIMNAZIJI</vt:lpstr>
      <vt:lpstr>Predmetnik</vt:lpstr>
      <vt:lpstr>Laboratorijske vaje </vt:lpstr>
      <vt:lpstr>Krožki</vt:lpstr>
      <vt:lpstr>Tekmovanja v znanju kemije – Preglove plakete</vt:lpstr>
      <vt:lpstr>Raziskovalne naloge</vt:lpstr>
      <vt:lpstr>Zeleno pero</vt:lpstr>
      <vt:lpstr>Biološko kemijska izmenjava z Belgijo</vt:lpstr>
      <vt:lpstr>Zakaj bi se vpisal(a) na ŠKG zaradi kemije?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KEMIJA NA ŠKOFIJSKI KLASIČNI GIMNAZIJI</dc:title>
  <dc:creator>Nasta Zupančič</dc:creator>
  <cp:lastModifiedBy>Barbara Cergolj</cp:lastModifiedBy>
  <cp:revision>16</cp:revision>
  <dcterms:created xsi:type="dcterms:W3CDTF">2021-01-21T08:06:58Z</dcterms:created>
  <dcterms:modified xsi:type="dcterms:W3CDTF">2024-01-19T13:43:42Z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0x010100899F901416383D42AA2ED95754CCDA6F</vt:lpwstr>
  </property>
</Properties>
</file>